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7" r:id="rId4"/>
    <p:sldId id="266" r:id="rId5"/>
    <p:sldId id="259" r:id="rId6"/>
    <p:sldId id="262" r:id="rId7"/>
    <p:sldId id="260" r:id="rId8"/>
    <p:sldId id="263" r:id="rId9"/>
    <p:sldId id="265" r:id="rId10"/>
  </p:sldIdLst>
  <p:sldSz cx="6858000" cy="9144000" type="screen4x3"/>
  <p:notesSz cx="6669088" cy="9872663"/>
  <p:defaultTextStyle>
    <a:defPPr>
      <a:defRPr lang="en-US"/>
    </a:defPPr>
    <a:lvl1pPr marL="0" algn="l" defTabSz="914298" rtl="0" eaLnBrk="1" latinLnBrk="0" hangingPunct="1">
      <a:defRPr sz="1800" kern="1200">
        <a:solidFill>
          <a:schemeClr val="tx1"/>
        </a:solidFill>
        <a:latin typeface="+mn-lt"/>
        <a:ea typeface="+mn-ea"/>
        <a:cs typeface="+mn-cs"/>
      </a:defRPr>
    </a:lvl1pPr>
    <a:lvl2pPr marL="457149" algn="l" defTabSz="914298" rtl="0" eaLnBrk="1" latinLnBrk="0" hangingPunct="1">
      <a:defRPr sz="1800" kern="1200">
        <a:solidFill>
          <a:schemeClr val="tx1"/>
        </a:solidFill>
        <a:latin typeface="+mn-lt"/>
        <a:ea typeface="+mn-ea"/>
        <a:cs typeface="+mn-cs"/>
      </a:defRPr>
    </a:lvl2pPr>
    <a:lvl3pPr marL="914298" algn="l" defTabSz="914298" rtl="0" eaLnBrk="1" latinLnBrk="0" hangingPunct="1">
      <a:defRPr sz="1800" kern="1200">
        <a:solidFill>
          <a:schemeClr val="tx1"/>
        </a:solidFill>
        <a:latin typeface="+mn-lt"/>
        <a:ea typeface="+mn-ea"/>
        <a:cs typeface="+mn-cs"/>
      </a:defRPr>
    </a:lvl3pPr>
    <a:lvl4pPr marL="1371448" algn="l" defTabSz="914298" rtl="0" eaLnBrk="1" latinLnBrk="0" hangingPunct="1">
      <a:defRPr sz="1800" kern="1200">
        <a:solidFill>
          <a:schemeClr val="tx1"/>
        </a:solidFill>
        <a:latin typeface="+mn-lt"/>
        <a:ea typeface="+mn-ea"/>
        <a:cs typeface="+mn-cs"/>
      </a:defRPr>
    </a:lvl4pPr>
    <a:lvl5pPr marL="1828597" algn="l" defTabSz="914298" rtl="0" eaLnBrk="1" latinLnBrk="0" hangingPunct="1">
      <a:defRPr sz="1800" kern="1200">
        <a:solidFill>
          <a:schemeClr val="tx1"/>
        </a:solidFill>
        <a:latin typeface="+mn-lt"/>
        <a:ea typeface="+mn-ea"/>
        <a:cs typeface="+mn-cs"/>
      </a:defRPr>
    </a:lvl5pPr>
    <a:lvl6pPr marL="2285746" algn="l" defTabSz="914298" rtl="0" eaLnBrk="1" latinLnBrk="0" hangingPunct="1">
      <a:defRPr sz="1800" kern="1200">
        <a:solidFill>
          <a:schemeClr val="tx1"/>
        </a:solidFill>
        <a:latin typeface="+mn-lt"/>
        <a:ea typeface="+mn-ea"/>
        <a:cs typeface="+mn-cs"/>
      </a:defRPr>
    </a:lvl6pPr>
    <a:lvl7pPr marL="2742895" algn="l" defTabSz="914298" rtl="0" eaLnBrk="1" latinLnBrk="0" hangingPunct="1">
      <a:defRPr sz="1800" kern="1200">
        <a:solidFill>
          <a:schemeClr val="tx1"/>
        </a:solidFill>
        <a:latin typeface="+mn-lt"/>
        <a:ea typeface="+mn-ea"/>
        <a:cs typeface="+mn-cs"/>
      </a:defRPr>
    </a:lvl7pPr>
    <a:lvl8pPr marL="3200046" algn="l" defTabSz="914298" rtl="0" eaLnBrk="1" latinLnBrk="0" hangingPunct="1">
      <a:defRPr sz="1800" kern="1200">
        <a:solidFill>
          <a:schemeClr val="tx1"/>
        </a:solidFill>
        <a:latin typeface="+mn-lt"/>
        <a:ea typeface="+mn-ea"/>
        <a:cs typeface="+mn-cs"/>
      </a:defRPr>
    </a:lvl8pPr>
    <a:lvl9pPr marL="3657195" algn="l" defTabSz="91429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 User" initials="SA" lastIdx="8" clrIdx="0"/>
  <p:cmAuthor id="1" name="Bennett, Lynsey" initials="BL" lastIdx="8" clrIdx="1"/>
  <p:cmAuthor id="2" name="Earnshaw, Claire" initials="EC" lastIdx="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49" autoAdjust="0"/>
  </p:normalViewPr>
  <p:slideViewPr>
    <p:cSldViewPr>
      <p:cViewPr varScale="1">
        <p:scale>
          <a:sx n="70" d="100"/>
          <a:sy n="70" d="100"/>
        </p:scale>
        <p:origin x="1044"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D9A78F78-FA82-424E-9C2B-C428652B7318}" type="datetimeFigureOut">
              <a:rPr lang="en-US" smtClean="0"/>
              <a:pPr/>
              <a:t>6/1/2022</a:t>
            </a:fld>
            <a:endParaRPr lang="en-GB" dirty="0"/>
          </a:p>
        </p:txBody>
      </p:sp>
      <p:sp>
        <p:nvSpPr>
          <p:cNvPr id="4" name="Slide Image Placeholder 3"/>
          <p:cNvSpPr>
            <a:spLocks noGrp="1" noRot="1" noChangeAspect="1"/>
          </p:cNvSpPr>
          <p:nvPr>
            <p:ph type="sldImg" idx="2"/>
          </p:nvPr>
        </p:nvSpPr>
        <p:spPr>
          <a:xfrm>
            <a:off x="1946275" y="739775"/>
            <a:ext cx="2776538"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2D02C8CE-D964-4C73-9106-FB73D376C146}" type="slidenum">
              <a:rPr lang="en-GB" smtClean="0"/>
              <a:pPr/>
              <a:t>‹#›</a:t>
            </a:fld>
            <a:endParaRPr lang="en-GB" dirty="0"/>
          </a:p>
        </p:txBody>
      </p:sp>
    </p:spTree>
    <p:extLst>
      <p:ext uri="{BB962C8B-B14F-4D97-AF65-F5344CB8AC3E}">
        <p14:creationId xmlns:p14="http://schemas.microsoft.com/office/powerpoint/2010/main" val="3763252743"/>
      </p:ext>
    </p:extLst>
  </p:cSld>
  <p:clrMap bg1="lt1" tx1="dk1" bg2="lt2" tx2="dk2" accent1="accent1" accent2="accent2" accent3="accent3" accent4="accent4" accent5="accent5" accent6="accent6" hlink="hlink" folHlink="folHlink"/>
  <p:notesStyle>
    <a:lvl1pPr marL="0" algn="l" defTabSz="914298" rtl="0" eaLnBrk="1" latinLnBrk="0" hangingPunct="1">
      <a:defRPr sz="1200" kern="1200">
        <a:solidFill>
          <a:schemeClr val="tx1"/>
        </a:solidFill>
        <a:latin typeface="+mn-lt"/>
        <a:ea typeface="+mn-ea"/>
        <a:cs typeface="+mn-cs"/>
      </a:defRPr>
    </a:lvl1pPr>
    <a:lvl2pPr marL="457149" algn="l" defTabSz="914298" rtl="0" eaLnBrk="1" latinLnBrk="0" hangingPunct="1">
      <a:defRPr sz="1200" kern="1200">
        <a:solidFill>
          <a:schemeClr val="tx1"/>
        </a:solidFill>
        <a:latin typeface="+mn-lt"/>
        <a:ea typeface="+mn-ea"/>
        <a:cs typeface="+mn-cs"/>
      </a:defRPr>
    </a:lvl2pPr>
    <a:lvl3pPr marL="914298" algn="l" defTabSz="914298" rtl="0" eaLnBrk="1" latinLnBrk="0" hangingPunct="1">
      <a:defRPr sz="1200" kern="1200">
        <a:solidFill>
          <a:schemeClr val="tx1"/>
        </a:solidFill>
        <a:latin typeface="+mn-lt"/>
        <a:ea typeface="+mn-ea"/>
        <a:cs typeface="+mn-cs"/>
      </a:defRPr>
    </a:lvl3pPr>
    <a:lvl4pPr marL="1371448" algn="l" defTabSz="914298" rtl="0" eaLnBrk="1" latinLnBrk="0" hangingPunct="1">
      <a:defRPr sz="1200" kern="1200">
        <a:solidFill>
          <a:schemeClr val="tx1"/>
        </a:solidFill>
        <a:latin typeface="+mn-lt"/>
        <a:ea typeface="+mn-ea"/>
        <a:cs typeface="+mn-cs"/>
      </a:defRPr>
    </a:lvl4pPr>
    <a:lvl5pPr marL="1828597" algn="l" defTabSz="914298" rtl="0" eaLnBrk="1" latinLnBrk="0" hangingPunct="1">
      <a:defRPr sz="1200" kern="1200">
        <a:solidFill>
          <a:schemeClr val="tx1"/>
        </a:solidFill>
        <a:latin typeface="+mn-lt"/>
        <a:ea typeface="+mn-ea"/>
        <a:cs typeface="+mn-cs"/>
      </a:defRPr>
    </a:lvl5pPr>
    <a:lvl6pPr marL="2285746" algn="l" defTabSz="914298" rtl="0" eaLnBrk="1" latinLnBrk="0" hangingPunct="1">
      <a:defRPr sz="1200" kern="1200">
        <a:solidFill>
          <a:schemeClr val="tx1"/>
        </a:solidFill>
        <a:latin typeface="+mn-lt"/>
        <a:ea typeface="+mn-ea"/>
        <a:cs typeface="+mn-cs"/>
      </a:defRPr>
    </a:lvl6pPr>
    <a:lvl7pPr marL="2742895" algn="l" defTabSz="914298" rtl="0" eaLnBrk="1" latinLnBrk="0" hangingPunct="1">
      <a:defRPr sz="1200" kern="1200">
        <a:solidFill>
          <a:schemeClr val="tx1"/>
        </a:solidFill>
        <a:latin typeface="+mn-lt"/>
        <a:ea typeface="+mn-ea"/>
        <a:cs typeface="+mn-cs"/>
      </a:defRPr>
    </a:lvl7pPr>
    <a:lvl8pPr marL="3200046" algn="l" defTabSz="914298" rtl="0" eaLnBrk="1" latinLnBrk="0" hangingPunct="1">
      <a:defRPr sz="1200" kern="1200">
        <a:solidFill>
          <a:schemeClr val="tx1"/>
        </a:solidFill>
        <a:latin typeface="+mn-lt"/>
        <a:ea typeface="+mn-ea"/>
        <a:cs typeface="+mn-cs"/>
      </a:defRPr>
    </a:lvl8pPr>
    <a:lvl9pPr marL="3657195" algn="l" defTabSz="9142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r>
              <a:rPr lang="en-GB" dirty="0"/>
              <a:t>Moved</a:t>
            </a:r>
            <a:r>
              <a:rPr lang="en-GB" baseline="0" dirty="0"/>
              <a:t> up in the order… market research should be completed prior to completing RQQA. </a:t>
            </a:r>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6275" y="739775"/>
            <a:ext cx="2776538" cy="3703638"/>
          </a:xfrm>
        </p:spPr>
      </p:sp>
      <p:sp>
        <p:nvSpPr>
          <p:cNvPr id="3" name="Notes Placeholder 2"/>
          <p:cNvSpPr>
            <a:spLocks noGrp="1"/>
          </p:cNvSpPr>
          <p:nvPr>
            <p:ph type="body" idx="1"/>
          </p:nvPr>
        </p:nvSpPr>
        <p:spPr/>
        <p:txBody>
          <a:bodyPr>
            <a:normAutofit/>
          </a:bodyPr>
          <a:lstStyle/>
          <a:p>
            <a:r>
              <a:rPr lang="en-GB" dirty="0"/>
              <a:t>Added final</a:t>
            </a:r>
            <a:r>
              <a:rPr lang="en-GB" baseline="0" dirty="0"/>
              <a:t> paragraph detailing the survey process. </a:t>
            </a:r>
            <a:endParaRPr lang="en-GB" dirty="0"/>
          </a:p>
        </p:txBody>
      </p:sp>
      <p:sp>
        <p:nvSpPr>
          <p:cNvPr id="4" name="Slide Number Placeholder 3"/>
          <p:cNvSpPr>
            <a:spLocks noGrp="1"/>
          </p:cNvSpPr>
          <p:nvPr>
            <p:ph type="sldNum" sz="quarter" idx="10"/>
          </p:nvPr>
        </p:nvSpPr>
        <p:spPr/>
        <p:txBody>
          <a:bodyPr/>
          <a:lstStyle/>
          <a:p>
            <a:pPr>
              <a:defRPr/>
            </a:pPr>
            <a:fld id="{F4498051-738E-4662-B9CB-EDC65486E6AC}"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49" indent="0" algn="ctr">
              <a:buNone/>
              <a:defRPr>
                <a:solidFill>
                  <a:schemeClr val="tx1">
                    <a:tint val="75000"/>
                  </a:schemeClr>
                </a:solidFill>
              </a:defRPr>
            </a:lvl2pPr>
            <a:lvl3pPr marL="914298" indent="0" algn="ctr">
              <a:buNone/>
              <a:defRPr>
                <a:solidFill>
                  <a:schemeClr val="tx1">
                    <a:tint val="75000"/>
                  </a:schemeClr>
                </a:solidFill>
              </a:defRPr>
            </a:lvl3pPr>
            <a:lvl4pPr marL="1371448" indent="0" algn="ctr">
              <a:buNone/>
              <a:defRPr>
                <a:solidFill>
                  <a:schemeClr val="tx1">
                    <a:tint val="75000"/>
                  </a:schemeClr>
                </a:solidFill>
              </a:defRPr>
            </a:lvl4pPr>
            <a:lvl5pPr marL="1828597" indent="0" algn="ctr">
              <a:buNone/>
              <a:defRPr>
                <a:solidFill>
                  <a:schemeClr val="tx1">
                    <a:tint val="75000"/>
                  </a:schemeClr>
                </a:solidFill>
              </a:defRPr>
            </a:lvl5pPr>
            <a:lvl6pPr marL="2285746" indent="0" algn="ctr">
              <a:buNone/>
              <a:defRPr>
                <a:solidFill>
                  <a:schemeClr val="tx1">
                    <a:tint val="75000"/>
                  </a:schemeClr>
                </a:solidFill>
              </a:defRPr>
            </a:lvl6pPr>
            <a:lvl7pPr marL="2742895" indent="0" algn="ctr">
              <a:buNone/>
              <a:defRPr>
                <a:solidFill>
                  <a:schemeClr val="tx1">
                    <a:tint val="75000"/>
                  </a:schemeClr>
                </a:solidFill>
              </a:defRPr>
            </a:lvl7pPr>
            <a:lvl8pPr marL="3200046" indent="0" algn="ctr">
              <a:buNone/>
              <a:defRPr>
                <a:solidFill>
                  <a:schemeClr val="tx1">
                    <a:tint val="75000"/>
                  </a:schemeClr>
                </a:solidFill>
              </a:defRPr>
            </a:lvl8pPr>
            <a:lvl9pPr marL="3657195"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149" indent="0">
              <a:buNone/>
              <a:defRPr sz="1800">
                <a:solidFill>
                  <a:schemeClr val="tx1">
                    <a:tint val="75000"/>
                  </a:schemeClr>
                </a:solidFill>
              </a:defRPr>
            </a:lvl2pPr>
            <a:lvl3pPr marL="914298" indent="0">
              <a:buNone/>
              <a:defRPr sz="1600">
                <a:solidFill>
                  <a:schemeClr val="tx1">
                    <a:tint val="75000"/>
                  </a:schemeClr>
                </a:solidFill>
              </a:defRPr>
            </a:lvl3pPr>
            <a:lvl4pPr marL="1371448" indent="0">
              <a:buNone/>
              <a:defRPr sz="1400">
                <a:solidFill>
                  <a:schemeClr val="tx1">
                    <a:tint val="75000"/>
                  </a:schemeClr>
                </a:solidFill>
              </a:defRPr>
            </a:lvl4pPr>
            <a:lvl5pPr marL="1828597" indent="0">
              <a:buNone/>
              <a:defRPr sz="1400">
                <a:solidFill>
                  <a:schemeClr val="tx1">
                    <a:tint val="75000"/>
                  </a:schemeClr>
                </a:solidFill>
              </a:defRPr>
            </a:lvl5pPr>
            <a:lvl6pPr marL="2285746" indent="0">
              <a:buNone/>
              <a:defRPr sz="1400">
                <a:solidFill>
                  <a:schemeClr val="tx1">
                    <a:tint val="75000"/>
                  </a:schemeClr>
                </a:solidFill>
              </a:defRPr>
            </a:lvl6pPr>
            <a:lvl7pPr marL="2742895" indent="0">
              <a:buNone/>
              <a:defRPr sz="1400">
                <a:solidFill>
                  <a:schemeClr val="tx1">
                    <a:tint val="75000"/>
                  </a:schemeClr>
                </a:solidFill>
              </a:defRPr>
            </a:lvl7pPr>
            <a:lvl8pPr marL="3200046" indent="0">
              <a:buNone/>
              <a:defRPr sz="1400">
                <a:solidFill>
                  <a:schemeClr val="tx1">
                    <a:tint val="75000"/>
                  </a:schemeClr>
                </a:solidFill>
              </a:defRPr>
            </a:lvl8pPr>
            <a:lvl9pPr marL="365719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149" indent="0">
              <a:buNone/>
              <a:defRPr sz="2000" b="1"/>
            </a:lvl2pPr>
            <a:lvl3pPr marL="914298" indent="0">
              <a:buNone/>
              <a:defRPr sz="1800" b="1"/>
            </a:lvl3pPr>
            <a:lvl4pPr marL="1371448" indent="0">
              <a:buNone/>
              <a:defRPr sz="1600" b="1"/>
            </a:lvl4pPr>
            <a:lvl5pPr marL="1828597" indent="0">
              <a:buNone/>
              <a:defRPr sz="1600" b="1"/>
            </a:lvl5pPr>
            <a:lvl6pPr marL="2285746" indent="0">
              <a:buNone/>
              <a:defRPr sz="1600" b="1"/>
            </a:lvl6pPr>
            <a:lvl7pPr marL="2742895" indent="0">
              <a:buNone/>
              <a:defRPr sz="1600" b="1"/>
            </a:lvl7pPr>
            <a:lvl8pPr marL="3200046" indent="0">
              <a:buNone/>
              <a:defRPr sz="1600" b="1"/>
            </a:lvl8pPr>
            <a:lvl9pPr marL="3657195"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49" indent="0">
              <a:buNone/>
              <a:defRPr sz="2000" b="1"/>
            </a:lvl2pPr>
            <a:lvl3pPr marL="914298" indent="0">
              <a:buNone/>
              <a:defRPr sz="1800" b="1"/>
            </a:lvl3pPr>
            <a:lvl4pPr marL="1371448" indent="0">
              <a:buNone/>
              <a:defRPr sz="1600" b="1"/>
            </a:lvl4pPr>
            <a:lvl5pPr marL="1828597" indent="0">
              <a:buNone/>
              <a:defRPr sz="1600" b="1"/>
            </a:lvl5pPr>
            <a:lvl6pPr marL="2285746" indent="0">
              <a:buNone/>
              <a:defRPr sz="1600" b="1"/>
            </a:lvl6pPr>
            <a:lvl7pPr marL="2742895" indent="0">
              <a:buNone/>
              <a:defRPr sz="1600" b="1"/>
            </a:lvl7pPr>
            <a:lvl8pPr marL="3200046" indent="0">
              <a:buNone/>
              <a:defRPr sz="1600" b="1"/>
            </a:lvl8pPr>
            <a:lvl9pPr marL="365719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8"/>
            <a:ext cx="2256235" cy="6254751"/>
          </a:xfrm>
        </p:spPr>
        <p:txBody>
          <a:bodyPr/>
          <a:lstStyle>
            <a:lvl1pPr marL="0" indent="0">
              <a:buNone/>
              <a:defRPr sz="1400"/>
            </a:lvl1pPr>
            <a:lvl2pPr marL="457149" indent="0">
              <a:buNone/>
              <a:defRPr sz="1200"/>
            </a:lvl2pPr>
            <a:lvl3pPr marL="914298" indent="0">
              <a:buNone/>
              <a:defRPr sz="1000"/>
            </a:lvl3pPr>
            <a:lvl4pPr marL="1371448" indent="0">
              <a:buNone/>
              <a:defRPr sz="900"/>
            </a:lvl4pPr>
            <a:lvl5pPr marL="1828597" indent="0">
              <a:buNone/>
              <a:defRPr sz="900"/>
            </a:lvl5pPr>
            <a:lvl6pPr marL="2285746" indent="0">
              <a:buNone/>
              <a:defRPr sz="900"/>
            </a:lvl6pPr>
            <a:lvl7pPr marL="2742895" indent="0">
              <a:buNone/>
              <a:defRPr sz="900"/>
            </a:lvl7pPr>
            <a:lvl8pPr marL="3200046" indent="0">
              <a:buNone/>
              <a:defRPr sz="900"/>
            </a:lvl8pPr>
            <a:lvl9pPr marL="365719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49" indent="0">
              <a:buNone/>
              <a:defRPr sz="2800"/>
            </a:lvl2pPr>
            <a:lvl3pPr marL="914298" indent="0">
              <a:buNone/>
              <a:defRPr sz="2400"/>
            </a:lvl3pPr>
            <a:lvl4pPr marL="1371448" indent="0">
              <a:buNone/>
              <a:defRPr sz="2000"/>
            </a:lvl4pPr>
            <a:lvl5pPr marL="1828597" indent="0">
              <a:buNone/>
              <a:defRPr sz="2000"/>
            </a:lvl5pPr>
            <a:lvl6pPr marL="2285746" indent="0">
              <a:buNone/>
              <a:defRPr sz="2000"/>
            </a:lvl6pPr>
            <a:lvl7pPr marL="2742895" indent="0">
              <a:buNone/>
              <a:defRPr sz="2000"/>
            </a:lvl7pPr>
            <a:lvl8pPr marL="3200046" indent="0">
              <a:buNone/>
              <a:defRPr sz="2000"/>
            </a:lvl8pPr>
            <a:lvl9pPr marL="3657195" indent="0">
              <a:buNone/>
              <a:defRPr sz="2000"/>
            </a:lvl9pPr>
          </a:lstStyle>
          <a:p>
            <a:endParaRPr lang="en-GB"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49" indent="0">
              <a:buNone/>
              <a:defRPr sz="1200"/>
            </a:lvl2pPr>
            <a:lvl3pPr marL="914298" indent="0">
              <a:buNone/>
              <a:defRPr sz="1000"/>
            </a:lvl3pPr>
            <a:lvl4pPr marL="1371448" indent="0">
              <a:buNone/>
              <a:defRPr sz="900"/>
            </a:lvl4pPr>
            <a:lvl5pPr marL="1828597" indent="0">
              <a:buNone/>
              <a:defRPr sz="900"/>
            </a:lvl5pPr>
            <a:lvl6pPr marL="2285746" indent="0">
              <a:buNone/>
              <a:defRPr sz="900"/>
            </a:lvl6pPr>
            <a:lvl7pPr marL="2742895" indent="0">
              <a:buNone/>
              <a:defRPr sz="900"/>
            </a:lvl7pPr>
            <a:lvl8pPr marL="3200046" indent="0">
              <a:buNone/>
              <a:defRPr sz="900"/>
            </a:lvl8pPr>
            <a:lvl9pPr marL="365719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AA73DB-4AD5-4BAD-8439-78574BA9354A}" type="datetimeFigureOut">
              <a:rPr lang="en-US" smtClean="0"/>
              <a:pPr/>
              <a:t>6/1/2022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EEC80C-3029-4B3B-AA29-07CC024CCA8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29" tIns="45715" rIns="91429" bIns="45715"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2"/>
            <a:ext cx="6172200" cy="6034617"/>
          </a:xfrm>
          <a:prstGeom prst="rect">
            <a:avLst/>
          </a:prstGeom>
        </p:spPr>
        <p:txBody>
          <a:bodyPr vert="horz" lIns="91429" tIns="45715" rIns="91429"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5"/>
            <a:ext cx="1600200" cy="486833"/>
          </a:xfrm>
          <a:prstGeom prst="rect">
            <a:avLst/>
          </a:prstGeom>
        </p:spPr>
        <p:txBody>
          <a:bodyPr vert="horz" lIns="91429" tIns="45715" rIns="91429" bIns="45715" rtlCol="0" anchor="ctr"/>
          <a:lstStyle>
            <a:lvl1pPr algn="l">
              <a:defRPr sz="1200">
                <a:solidFill>
                  <a:schemeClr val="tx1">
                    <a:tint val="75000"/>
                  </a:schemeClr>
                </a:solidFill>
              </a:defRPr>
            </a:lvl1pPr>
          </a:lstStyle>
          <a:p>
            <a:fld id="{C9AA73DB-4AD5-4BAD-8439-78574BA9354A}" type="datetimeFigureOut">
              <a:rPr lang="en-US" smtClean="0"/>
              <a:pPr/>
              <a:t>6/1/2022</a:t>
            </a:fld>
            <a:endParaRPr lang="en-GB" dirty="0"/>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29" tIns="45715" rIns="91429" bIns="45715" rtlCol="0" anchor="ctr"/>
          <a:lstStyle>
            <a:lvl1pPr algn="r">
              <a:defRPr sz="1200">
                <a:solidFill>
                  <a:schemeClr val="tx1">
                    <a:tint val="75000"/>
                  </a:schemeClr>
                </a:solidFill>
              </a:defRPr>
            </a:lvl1pPr>
          </a:lstStyle>
          <a:p>
            <a:fld id="{6BEEC80C-3029-4B3B-AA29-07CC024CCA8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8" rtl="0" eaLnBrk="1" latinLnBrk="0" hangingPunct="1">
        <a:spcBef>
          <a:spcPct val="0"/>
        </a:spcBef>
        <a:buNone/>
        <a:defRPr sz="4400" kern="1200">
          <a:solidFill>
            <a:schemeClr val="tx1"/>
          </a:solidFill>
          <a:latin typeface="+mj-lt"/>
          <a:ea typeface="+mj-ea"/>
          <a:cs typeface="+mj-cs"/>
        </a:defRPr>
      </a:lvl1pPr>
    </p:titleStyle>
    <p:bodyStyle>
      <a:lvl1pPr marL="342862" indent="-342862" algn="l" defTabSz="91429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8" indent="-285719" algn="l" defTabSz="91429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74" indent="-228575" algn="l" defTabSz="91429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23"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72"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21"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70"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20"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69" indent="-228575" algn="l" defTabSz="91429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8" rtl="0" eaLnBrk="1" latinLnBrk="0" hangingPunct="1">
        <a:defRPr sz="1800" kern="1200">
          <a:solidFill>
            <a:schemeClr val="tx1"/>
          </a:solidFill>
          <a:latin typeface="+mn-lt"/>
          <a:ea typeface="+mn-ea"/>
          <a:cs typeface="+mn-cs"/>
        </a:defRPr>
      </a:lvl1pPr>
      <a:lvl2pPr marL="457149" algn="l" defTabSz="914298" rtl="0" eaLnBrk="1" latinLnBrk="0" hangingPunct="1">
        <a:defRPr sz="1800" kern="1200">
          <a:solidFill>
            <a:schemeClr val="tx1"/>
          </a:solidFill>
          <a:latin typeface="+mn-lt"/>
          <a:ea typeface="+mn-ea"/>
          <a:cs typeface="+mn-cs"/>
        </a:defRPr>
      </a:lvl2pPr>
      <a:lvl3pPr marL="914298" algn="l" defTabSz="914298" rtl="0" eaLnBrk="1" latinLnBrk="0" hangingPunct="1">
        <a:defRPr sz="1800" kern="1200">
          <a:solidFill>
            <a:schemeClr val="tx1"/>
          </a:solidFill>
          <a:latin typeface="+mn-lt"/>
          <a:ea typeface="+mn-ea"/>
          <a:cs typeface="+mn-cs"/>
        </a:defRPr>
      </a:lvl3pPr>
      <a:lvl4pPr marL="1371448" algn="l" defTabSz="914298" rtl="0" eaLnBrk="1" latinLnBrk="0" hangingPunct="1">
        <a:defRPr sz="1800" kern="1200">
          <a:solidFill>
            <a:schemeClr val="tx1"/>
          </a:solidFill>
          <a:latin typeface="+mn-lt"/>
          <a:ea typeface="+mn-ea"/>
          <a:cs typeface="+mn-cs"/>
        </a:defRPr>
      </a:lvl4pPr>
      <a:lvl5pPr marL="1828597" algn="l" defTabSz="914298" rtl="0" eaLnBrk="1" latinLnBrk="0" hangingPunct="1">
        <a:defRPr sz="1800" kern="1200">
          <a:solidFill>
            <a:schemeClr val="tx1"/>
          </a:solidFill>
          <a:latin typeface="+mn-lt"/>
          <a:ea typeface="+mn-ea"/>
          <a:cs typeface="+mn-cs"/>
        </a:defRPr>
      </a:lvl5pPr>
      <a:lvl6pPr marL="2285746" algn="l" defTabSz="914298" rtl="0" eaLnBrk="1" latinLnBrk="0" hangingPunct="1">
        <a:defRPr sz="1800" kern="1200">
          <a:solidFill>
            <a:schemeClr val="tx1"/>
          </a:solidFill>
          <a:latin typeface="+mn-lt"/>
          <a:ea typeface="+mn-ea"/>
          <a:cs typeface="+mn-cs"/>
        </a:defRPr>
      </a:lvl6pPr>
      <a:lvl7pPr marL="2742895" algn="l" defTabSz="914298" rtl="0" eaLnBrk="1" latinLnBrk="0" hangingPunct="1">
        <a:defRPr sz="1800" kern="1200">
          <a:solidFill>
            <a:schemeClr val="tx1"/>
          </a:solidFill>
          <a:latin typeface="+mn-lt"/>
          <a:ea typeface="+mn-ea"/>
          <a:cs typeface="+mn-cs"/>
        </a:defRPr>
      </a:lvl7pPr>
      <a:lvl8pPr marL="3200046" algn="l" defTabSz="914298" rtl="0" eaLnBrk="1" latinLnBrk="0" hangingPunct="1">
        <a:defRPr sz="1800" kern="1200">
          <a:solidFill>
            <a:schemeClr val="tx1"/>
          </a:solidFill>
          <a:latin typeface="+mn-lt"/>
          <a:ea typeface="+mn-ea"/>
          <a:cs typeface="+mn-cs"/>
        </a:defRPr>
      </a:lvl8pPr>
      <a:lvl9pPr marL="3657195" algn="l" defTabSz="9142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mailto:quickquotes@south-ayrshire.gov.uk"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20.south-ayrshire.gov.uk/CorporateProcurement/Shared%20Documents/Quick%20Quote%20-%20Supplier%20Finder%20Guid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ww20.south-ayrshire.gov.uk/CorporateProcurement/SitePages/Quick%20Quote%20Home%20Page.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publiccontractsscotland.gov.uk/register/register_start.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20.south-ayrshire.gov.uk/CorporateProcurement/SitePages/Quick%20Quote%20Home%20Page.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quickquotes@south-ayrshire.gov.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20.south-ayrshire.gov.uk/CorporateProcurement/SitePages/New%20Supplier%20Requests.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r12prd.south-ayrshire.gov.uk:8010/OA_HTML/RF.jsp?function_id=29743&amp;resp_id=-1&amp;resp_appl_id=-1&amp;security_group_id=0&amp;lang_code=US&amp;params=CbbzCMPBr.dXRBUmO5QMpA&amp;oas=iV1aq6S0kw5gGZNTzFxtJw.."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20.south-ayrshire.gov.uk/corporateservices/LegalAdmin/RegistrationArchives/SitePages/Records%20Managemen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hyperlink" Target="https://ww20.south-ayrshire.gov.uk/CorporateProcurement/SitePages/Quick%20Quote%20Home%20Page.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R1.gif"/>
          <p:cNvPicPr>
            <a:picLocks noGrp="1" noChangeAspect="1"/>
          </p:cNvPicPr>
          <p:nvPr>
            <p:ph idx="1"/>
          </p:nvPr>
        </p:nvPicPr>
        <p:blipFill>
          <a:blip r:embed="rId3" cstate="print"/>
          <a:stretch>
            <a:fillRect/>
          </a:stretch>
        </p:blipFill>
        <p:spPr>
          <a:xfrm>
            <a:off x="1304910" y="2405048"/>
            <a:ext cx="4158559" cy="3190420"/>
          </a:xfrm>
          <a:ln>
            <a:solidFill>
              <a:schemeClr val="tx1"/>
            </a:solidFill>
          </a:ln>
        </p:spPr>
      </p:pic>
      <p:sp>
        <p:nvSpPr>
          <p:cNvPr id="9" name="Title 4"/>
          <p:cNvSpPr txBox="1">
            <a:spLocks/>
          </p:cNvSpPr>
          <p:nvPr/>
        </p:nvSpPr>
        <p:spPr>
          <a:xfrm>
            <a:off x="285728" y="357158"/>
            <a:ext cx="6215106" cy="2000264"/>
          </a:xfrm>
          <a:prstGeom prst="rect">
            <a:avLst/>
          </a:prstGeom>
          <a:ln>
            <a:solidFill>
              <a:schemeClr val="tx1"/>
            </a:solidFill>
          </a:ln>
        </p:spPr>
        <p:txBody>
          <a:bodyPr vert="horz" lIns="91429" tIns="45715" rIns="91429" bIns="45715" rtlCol="0" anchor="ctr">
            <a:normAutofit/>
          </a:bodyPr>
          <a:lstStyle/>
          <a:p>
            <a:pPr algn="ctr">
              <a:spcBef>
                <a:spcPct val="0"/>
              </a:spcBef>
            </a:pPr>
            <a:br>
              <a:rPr kumimoji="0" lang="en-GB" sz="2800" b="0" i="0" u="none" strike="noStrike" kern="1200" cap="none" spc="0" normalizeH="0" baseline="0" noProof="0" dirty="0">
                <a:ln>
                  <a:noFill/>
                </a:ln>
                <a:solidFill>
                  <a:schemeClr val="tx1"/>
                </a:solidFill>
                <a:effectLst/>
                <a:uLnTx/>
                <a:uFillTx/>
                <a:ea typeface="+mj-ea"/>
                <a:cs typeface="Times New Roman" pitchFamily="18" charset="0"/>
              </a:rPr>
            </a:br>
            <a:r>
              <a:rPr lang="en-GB" sz="2800" dirty="0"/>
              <a:t>Route One</a:t>
            </a:r>
            <a:br>
              <a:rPr kumimoji="0" lang="en-GB" sz="2800" b="0" i="0" u="none" strike="noStrike" kern="1200" cap="none" spc="0" normalizeH="0" baseline="0" noProof="0" dirty="0">
                <a:ln>
                  <a:noFill/>
                </a:ln>
                <a:solidFill>
                  <a:schemeClr val="tx1"/>
                </a:solidFill>
                <a:effectLst/>
                <a:uLnTx/>
                <a:uFillTx/>
                <a:ea typeface="+mj-ea"/>
                <a:cs typeface="Times New Roman" pitchFamily="18" charset="0"/>
              </a:rPr>
            </a:br>
            <a:br>
              <a:rPr kumimoji="0" lang="en-GB" sz="1100" b="0" i="0" u="none" strike="noStrike" kern="1200" cap="none" spc="0" normalizeH="0" baseline="0" noProof="0" dirty="0">
                <a:ln>
                  <a:noFill/>
                </a:ln>
                <a:solidFill>
                  <a:schemeClr val="tx1"/>
                </a:solidFill>
                <a:effectLst/>
                <a:uLnTx/>
                <a:uFillTx/>
                <a:ea typeface="+mj-ea"/>
                <a:cs typeface="Times New Roman" pitchFamily="18" charset="0"/>
              </a:rPr>
            </a:br>
            <a:r>
              <a:rPr lang="en-GB" sz="1400" dirty="0"/>
              <a:t>Spend between £10,000 and £49,999</a:t>
            </a:r>
            <a:r>
              <a:rPr kumimoji="0" lang="en-GB" sz="1400" b="0" i="0" u="none" strike="noStrike" kern="1200" cap="none" spc="0" normalizeH="0" baseline="0" noProof="0" dirty="0">
                <a:ln>
                  <a:noFill/>
                </a:ln>
                <a:solidFill>
                  <a:schemeClr val="tx1"/>
                </a:solidFill>
                <a:effectLst/>
                <a:uLnTx/>
                <a:uFillTx/>
                <a:ea typeface="+mj-ea"/>
                <a:cs typeface="Times New Roman" pitchFamily="18" charset="0"/>
              </a:rPr>
              <a:t> </a:t>
            </a:r>
            <a:br>
              <a:rPr kumimoji="0" lang="en-GB" sz="1400" b="0" i="0" u="none" strike="noStrike" kern="1200" cap="none" spc="0" normalizeH="0" baseline="0" noProof="0" dirty="0">
                <a:ln>
                  <a:noFill/>
                </a:ln>
                <a:solidFill>
                  <a:schemeClr val="tx1"/>
                </a:solidFill>
                <a:effectLst/>
                <a:uLnTx/>
                <a:uFillTx/>
                <a:ea typeface="+mj-ea"/>
                <a:cs typeface="Times New Roman" pitchFamily="18" charset="0"/>
              </a:rPr>
            </a:br>
            <a:endParaRPr kumimoji="0" lang="en-GB" sz="1400" b="0" i="0" u="none" strike="noStrike" kern="1200" cap="none" spc="0" normalizeH="0" baseline="0" noProof="0" dirty="0">
              <a:ln>
                <a:noFill/>
              </a:ln>
              <a:solidFill>
                <a:schemeClr val="tx1"/>
              </a:solidFill>
              <a:effectLst/>
              <a:uLnTx/>
              <a:uFillTx/>
              <a:ea typeface="+mj-ea"/>
              <a:cs typeface="Times New Roman" pitchFamily="18" charset="0"/>
            </a:endParaRPr>
          </a:p>
        </p:txBody>
      </p:sp>
      <p:pic>
        <p:nvPicPr>
          <p:cNvPr id="7" name="Picture 4"/>
          <p:cNvPicPr>
            <a:picLocks noChangeAspect="1" noChangeArrowheads="1"/>
          </p:cNvPicPr>
          <p:nvPr/>
        </p:nvPicPr>
        <p:blipFill>
          <a:blip r:embed="rId4" cstate="print"/>
          <a:srcRect/>
          <a:stretch>
            <a:fillRect/>
          </a:stretch>
        </p:blipFill>
        <p:spPr bwMode="auto">
          <a:xfrm>
            <a:off x="357166" y="428596"/>
            <a:ext cx="2087563" cy="693738"/>
          </a:xfrm>
          <a:prstGeom prst="rect">
            <a:avLst/>
          </a:prstGeom>
          <a:noFill/>
          <a:ln w="9525">
            <a:noFill/>
            <a:miter lim="800000"/>
            <a:headEnd/>
            <a:tailEnd/>
          </a:ln>
          <a:effectLst/>
        </p:spPr>
      </p:pic>
      <p:sp>
        <p:nvSpPr>
          <p:cNvPr id="8" name="TextBox 7"/>
          <p:cNvSpPr txBox="1"/>
          <p:nvPr/>
        </p:nvSpPr>
        <p:spPr>
          <a:xfrm>
            <a:off x="214290" y="5616307"/>
            <a:ext cx="6286520" cy="3354754"/>
          </a:xfrm>
          <a:prstGeom prst="rect">
            <a:avLst/>
          </a:prstGeom>
          <a:noFill/>
          <a:ln>
            <a:solidFill>
              <a:schemeClr val="tx1"/>
            </a:solidFill>
          </a:ln>
        </p:spPr>
        <p:txBody>
          <a:bodyPr wrap="square" lIns="91429" tIns="45715" rIns="91429" bIns="45715" rtlCol="0">
            <a:spAutoFit/>
          </a:bodyPr>
          <a:lstStyle/>
          <a:p>
            <a:pPr>
              <a:buNone/>
            </a:pPr>
            <a:r>
              <a:rPr lang="en-GB" sz="1200" b="1" dirty="0">
                <a:cs typeface="Times New Roman" pitchFamily="18" charset="0"/>
              </a:rPr>
              <a:t>Before you Proceed</a:t>
            </a:r>
          </a:p>
          <a:p>
            <a:pPr>
              <a:buNone/>
            </a:pPr>
            <a:endParaRPr lang="en-GB" sz="800" b="1" dirty="0">
              <a:cs typeface="Times New Roman" pitchFamily="18" charset="0"/>
            </a:endParaRPr>
          </a:p>
          <a:p>
            <a:pPr>
              <a:buFont typeface="Wingdings" pitchFamily="2" charset="2"/>
              <a:buChar char="q"/>
            </a:pPr>
            <a:r>
              <a:rPr lang="en-GB" sz="1200" dirty="0">
                <a:cs typeface="Times New Roman" pitchFamily="18" charset="0"/>
              </a:rPr>
              <a:t> </a:t>
            </a:r>
            <a:r>
              <a:rPr lang="en-GB" sz="1000" dirty="0">
                <a:cs typeface="Times New Roman" pitchFamily="18" charset="0"/>
              </a:rPr>
              <a:t>The value of the procurement must be the </a:t>
            </a:r>
            <a:r>
              <a:rPr lang="en-GB" sz="1000" b="1" dirty="0">
                <a:cs typeface="Times New Roman" pitchFamily="18" charset="0"/>
              </a:rPr>
              <a:t>total value </a:t>
            </a:r>
            <a:r>
              <a:rPr lang="en-GB" sz="1000" dirty="0">
                <a:cs typeface="Times New Roman" pitchFamily="18" charset="0"/>
              </a:rPr>
              <a:t>of the contract, excluding VAT, over the entire lifetime of the contract. Requirements must not be "split" into contracts of lower value, or reduced in duration, to avoid the need to conduct a full tender exercise. </a:t>
            </a:r>
          </a:p>
          <a:p>
            <a:endParaRPr lang="en-GB" sz="1000" dirty="0">
              <a:cs typeface="Times New Roman" pitchFamily="18" charset="0"/>
            </a:endParaRPr>
          </a:p>
          <a:p>
            <a:pPr>
              <a:buFont typeface="Wingdings" pitchFamily="2" charset="2"/>
              <a:buChar char="q"/>
            </a:pPr>
            <a:r>
              <a:rPr lang="en-GB" sz="1000" dirty="0">
                <a:cs typeface="Times New Roman" pitchFamily="18" charset="0"/>
              </a:rPr>
              <a:t> Consider whether your requirement could be met through an </a:t>
            </a:r>
            <a:r>
              <a:rPr lang="en-GB" sz="1000" b="1" dirty="0">
                <a:cs typeface="Times New Roman" pitchFamily="18" charset="0"/>
              </a:rPr>
              <a:t>existing national, sector led, local or UK wide framework or contract</a:t>
            </a:r>
            <a:r>
              <a:rPr lang="en-GB" sz="1000" dirty="0">
                <a:cs typeface="Times New Roman" pitchFamily="18" charset="0"/>
              </a:rPr>
              <a:t> . If you are unsure please check with the </a:t>
            </a:r>
            <a:r>
              <a:rPr lang="en-GB" sz="1000" u="sng" dirty="0">
                <a:solidFill>
                  <a:srgbClr val="0066FF"/>
                </a:solidFill>
                <a:cs typeface="Times New Roman" pitchFamily="18" charset="0"/>
                <a:hlinkClick r:id="rId5"/>
              </a:rPr>
              <a:t>Quick Quotes team.</a:t>
            </a:r>
            <a:endParaRPr lang="en-GB" sz="1000" u="sng" dirty="0">
              <a:solidFill>
                <a:srgbClr val="0066FF"/>
              </a:solidFill>
              <a:cs typeface="Times New Roman" pitchFamily="18" charset="0"/>
            </a:endParaRPr>
          </a:p>
          <a:p>
            <a:endParaRPr lang="en-GB" sz="1000" dirty="0">
              <a:cs typeface="Times New Roman" pitchFamily="18" charset="0"/>
            </a:endParaRPr>
          </a:p>
          <a:p>
            <a:pPr>
              <a:buFont typeface="Wingdings" pitchFamily="2" charset="2"/>
              <a:buChar char="q"/>
            </a:pPr>
            <a:r>
              <a:rPr lang="en-GB" sz="1000" dirty="0">
                <a:ea typeface="Calibri"/>
                <a:cs typeface="Times New Roman" pitchFamily="18" charset="0"/>
              </a:rPr>
              <a:t> If no existing contract is in place, any new procurement for contracts between £10,000 and £49,999 must achieve </a:t>
            </a:r>
            <a:r>
              <a:rPr lang="en-GB" sz="1000" b="1" dirty="0">
                <a:ea typeface="Calibri"/>
                <a:cs typeface="Times New Roman" pitchFamily="18" charset="0"/>
              </a:rPr>
              <a:t>best value </a:t>
            </a:r>
            <a:r>
              <a:rPr lang="en-GB" sz="1000" dirty="0">
                <a:ea typeface="Calibri"/>
                <a:cs typeface="Times New Roman" pitchFamily="18" charset="0"/>
              </a:rPr>
              <a:t>for the Council. Please follow the Route One Journey for guidance on how this can be achieved.</a:t>
            </a:r>
          </a:p>
          <a:p>
            <a:endParaRPr lang="en-GB" sz="1000" dirty="0">
              <a:cs typeface="Times New Roman" pitchFamily="18" charset="0"/>
            </a:endParaRPr>
          </a:p>
          <a:p>
            <a:pPr>
              <a:buFont typeface="Wingdings" pitchFamily="2" charset="2"/>
              <a:buChar char="q"/>
              <a:defRPr/>
            </a:pPr>
            <a:r>
              <a:rPr lang="en-GB" sz="1000" dirty="0"/>
              <a:t> You should </a:t>
            </a:r>
            <a:r>
              <a:rPr lang="en-GB" sz="1000" b="1" dirty="0"/>
              <a:t>obtain</a:t>
            </a:r>
            <a:r>
              <a:rPr lang="en-GB" sz="1000" dirty="0"/>
              <a:t> written quotations from a </a:t>
            </a:r>
            <a:r>
              <a:rPr lang="en-GB" sz="1000" b="1" dirty="0"/>
              <a:t>minimum of 3 suppliers </a:t>
            </a:r>
            <a:r>
              <a:rPr lang="en-GB" sz="1000" dirty="0"/>
              <a:t>who have the experience and expertise to meet your requirements.  Where Best Value can be demonstrated without obtaining three quotations, or where three quotations cannot be obtained, authority to proceed on the basis of Best Value may be given by the appropriate Executive Officer.</a:t>
            </a:r>
          </a:p>
          <a:p>
            <a:pPr>
              <a:defRPr/>
            </a:pPr>
            <a:endParaRPr lang="en-GB" sz="1000" dirty="0"/>
          </a:p>
          <a:p>
            <a:pPr>
              <a:buFont typeface="Wingdings" pitchFamily="2" charset="2"/>
              <a:buChar char="q"/>
              <a:defRPr/>
            </a:pPr>
            <a:r>
              <a:rPr lang="en-GB" sz="1000" dirty="0"/>
              <a:t>The use of the Public Contracts Scotland Quick Quote system is </a:t>
            </a:r>
            <a:r>
              <a:rPr lang="en-GB" sz="1000" b="1" dirty="0"/>
              <a:t>mandatory</a:t>
            </a:r>
            <a:r>
              <a:rPr lang="en-GB" sz="1000" dirty="0"/>
              <a:t>. Quotes obtained in writing or email are not acceptable. Where the Public Contracts Scotland Quick Quote system cannot be used, </a:t>
            </a:r>
            <a:r>
              <a:rPr lang="en-GB" sz="1000" dirty="0">
                <a:solidFill>
                  <a:schemeClr val="dk1"/>
                </a:solidFill>
              </a:rPr>
              <a:t>authority to proceed may be given by the appropriate Executive Director or Head of Service.</a:t>
            </a:r>
          </a:p>
          <a:p>
            <a:endParaRPr lang="en-GB" sz="1000" dirty="0">
              <a:cs typeface="Times New Roman" pitchFamily="18" charset="0"/>
            </a:endParaRPr>
          </a:p>
        </p:txBody>
      </p:sp>
      <p:pic>
        <p:nvPicPr>
          <p:cNvPr id="14" name="Picture 13" descr="http://ww20.south-ayrshire.gov.uk/newCouncilLogo/SACNewLogoOutlineBlack.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9200" y="539552"/>
            <a:ext cx="1152128" cy="543004"/>
          </a:xfrm>
          <a:prstGeom prst="rect">
            <a:avLst/>
          </a:prstGeom>
          <a:noFill/>
          <a:ln>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7"/>
          <p:cNvGraphicFramePr>
            <a:graphicFrameLocks noGrp="1"/>
          </p:cNvGraphicFramePr>
          <p:nvPr>
            <p:ph idx="1"/>
            <p:extLst>
              <p:ext uri="{D42A27DB-BD31-4B8C-83A1-F6EECF244321}">
                <p14:modId xmlns:p14="http://schemas.microsoft.com/office/powerpoint/2010/main" val="2089505056"/>
              </p:ext>
            </p:extLst>
          </p:nvPr>
        </p:nvGraphicFramePr>
        <p:xfrm>
          <a:off x="142851" y="1068651"/>
          <a:ext cx="6572295" cy="5886995"/>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455680">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A – Development </a:t>
                      </a:r>
                      <a:endParaRPr lang="en-GB" sz="1200" b="1" kern="1200" dirty="0">
                        <a:solidFill>
                          <a:schemeClr val="bg1"/>
                        </a:solidFill>
                        <a:latin typeface="+mn-lt"/>
                        <a:ea typeface="+mn-ea"/>
                        <a:cs typeface="+mn-cs"/>
                      </a:endParaRPr>
                    </a:p>
                  </a:txBody>
                  <a:tcPr marL="86438" marR="86438" marT="40471" marB="40471" anchor="ctr">
                    <a:solidFill>
                      <a:srgbClr val="00B05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00B050"/>
                    </a:solidFill>
                  </a:tcPr>
                </a:tc>
                <a:extLst>
                  <a:ext uri="{0D108BD9-81ED-4DB2-BD59-A6C34878D82A}">
                    <a16:rowId xmlns:a16="http://schemas.microsoft.com/office/drawing/2014/main" val="10000"/>
                  </a:ext>
                </a:extLst>
              </a:tr>
              <a:tr h="333025">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Market Research</a:t>
                      </a: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tc hMerge="1">
                  <a:txBody>
                    <a:bodyPr/>
                    <a:lstStyle/>
                    <a:p>
                      <a:endParaRPr lang="en-GB"/>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1020353">
                <a:tc gridSpan="3">
                  <a:txBody>
                    <a:bodyPr/>
                    <a:lstStyle/>
                    <a:p>
                      <a:pPr>
                        <a:lnSpc>
                          <a:spcPct val="115000"/>
                        </a:lnSpc>
                        <a:spcAft>
                          <a:spcPts val="0"/>
                        </a:spcAft>
                      </a:pPr>
                      <a:r>
                        <a:rPr lang="en-GB" sz="1200" kern="1200" dirty="0">
                          <a:solidFill>
                            <a:schemeClr val="dk1"/>
                          </a:solidFill>
                          <a:latin typeface="+mn-lt"/>
                          <a:ea typeface="+mn-ea"/>
                          <a:cs typeface="+mn-cs"/>
                        </a:rPr>
                        <a:t>The rules do not prevent pre-procurement market engagement prior to publishing</a:t>
                      </a:r>
                      <a:r>
                        <a:rPr lang="en-GB" sz="1200" kern="1200" baseline="0" dirty="0">
                          <a:solidFill>
                            <a:schemeClr val="dk1"/>
                          </a:solidFill>
                          <a:latin typeface="+mn-lt"/>
                          <a:ea typeface="+mn-ea"/>
                          <a:cs typeface="+mn-cs"/>
                        </a:rPr>
                        <a:t> a Quick Quote</a:t>
                      </a:r>
                      <a:r>
                        <a:rPr lang="en-GB" sz="1200" kern="1200" dirty="0">
                          <a:solidFill>
                            <a:schemeClr val="dk1"/>
                          </a:solidFill>
                          <a:latin typeface="+mn-lt"/>
                          <a:ea typeface="+mn-ea"/>
                          <a:cs typeface="+mn-cs"/>
                        </a:rPr>
                        <a:t>. It is actually recommended that a level of market research is undertaken to inform the Invitation</a:t>
                      </a:r>
                      <a:r>
                        <a:rPr lang="en-GB" sz="1200" kern="1200" baseline="0" dirty="0">
                          <a:solidFill>
                            <a:schemeClr val="dk1"/>
                          </a:solidFill>
                          <a:latin typeface="+mn-lt"/>
                          <a:ea typeface="+mn-ea"/>
                          <a:cs typeface="+mn-cs"/>
                        </a:rPr>
                        <a:t> to Quote and how the Quotations will be evaluated</a:t>
                      </a:r>
                      <a:r>
                        <a:rPr lang="en-GB" sz="1200" kern="1200" dirty="0">
                          <a:solidFill>
                            <a:schemeClr val="dk1"/>
                          </a:solidFill>
                          <a:latin typeface="+mn-lt"/>
                          <a:ea typeface="+mn-ea"/>
                          <a:cs typeface="+mn-cs"/>
                        </a:rPr>
                        <a:t>. This can be desk based e.g. using the internet, or through engagement with suppliers. For example, it may be appropriate to undertake research with suppliers if in-house knowledge of the market is incomplete. </a:t>
                      </a:r>
                    </a:p>
                    <a:p>
                      <a:pPr>
                        <a:lnSpc>
                          <a:spcPct val="115000"/>
                        </a:lnSpc>
                        <a:spcAft>
                          <a:spcPts val="0"/>
                        </a:spcAft>
                      </a:pPr>
                      <a:endParaRPr lang="en-GB" sz="1200" kern="1200" dirty="0">
                        <a:solidFill>
                          <a:schemeClr val="dk1"/>
                        </a:solidFill>
                        <a:latin typeface="+mn-lt"/>
                        <a:ea typeface="+mn-ea"/>
                        <a:cs typeface="+mn-cs"/>
                      </a:endParaRPr>
                    </a:p>
                    <a:p>
                      <a:pPr>
                        <a:lnSpc>
                          <a:spcPct val="115000"/>
                        </a:lnSpc>
                        <a:spcAft>
                          <a:spcPts val="0"/>
                        </a:spcAft>
                      </a:pPr>
                      <a:r>
                        <a:rPr lang="en-GB" sz="1200" kern="1200" dirty="0">
                          <a:solidFill>
                            <a:schemeClr val="dk1"/>
                          </a:solidFill>
                          <a:latin typeface="+mn-lt"/>
                          <a:ea typeface="+mn-ea"/>
                          <a:cs typeface="+mn-cs"/>
                        </a:rPr>
                        <a:t>Points to note: </a:t>
                      </a:r>
                    </a:p>
                    <a:p>
                      <a:pPr marL="342900" lvl="0" indent="-342900">
                        <a:lnSpc>
                          <a:spcPct val="115000"/>
                        </a:lnSpc>
                        <a:spcAft>
                          <a:spcPts val="0"/>
                        </a:spcAft>
                        <a:buFont typeface="Symbol"/>
                        <a:buChar char=""/>
                      </a:pPr>
                      <a:r>
                        <a:rPr lang="en-GB" sz="1200" kern="1200" dirty="0">
                          <a:solidFill>
                            <a:schemeClr val="dk1"/>
                          </a:solidFill>
                          <a:latin typeface="+mn-lt"/>
                          <a:ea typeface="+mn-ea"/>
                          <a:cs typeface="+mn-cs"/>
                        </a:rPr>
                        <a:t>Meetings with potential bidders must be undertaken with care and in such a way as does not distort competition (e.g. </a:t>
                      </a:r>
                      <a:r>
                        <a:rPr lang="en-GB" sz="1200" kern="1200" baseline="0" dirty="0">
                          <a:solidFill>
                            <a:schemeClr val="dk1"/>
                          </a:solidFill>
                          <a:latin typeface="+mn-lt"/>
                          <a:ea typeface="+mn-ea"/>
                          <a:cs typeface="+mn-cs"/>
                        </a:rPr>
                        <a:t> the </a:t>
                      </a:r>
                      <a:r>
                        <a:rPr lang="en-GB" sz="1200" kern="1200" dirty="0">
                          <a:solidFill>
                            <a:schemeClr val="dk1"/>
                          </a:solidFill>
                          <a:latin typeface="+mn-lt"/>
                          <a:ea typeface="+mn-ea"/>
                          <a:cs typeface="+mn-cs"/>
                        </a:rPr>
                        <a:t>Statement of Requirements</a:t>
                      </a:r>
                      <a:r>
                        <a:rPr lang="en-GB" sz="1200" kern="1200" baseline="0" dirty="0">
                          <a:solidFill>
                            <a:schemeClr val="dk1"/>
                          </a:solidFill>
                          <a:latin typeface="+mn-lt"/>
                          <a:ea typeface="+mn-ea"/>
                          <a:cs typeface="+mn-cs"/>
                        </a:rPr>
                        <a:t> </a:t>
                      </a:r>
                      <a:r>
                        <a:rPr lang="en-GB" sz="1200" kern="1200" dirty="0">
                          <a:solidFill>
                            <a:schemeClr val="dk1"/>
                          </a:solidFill>
                          <a:latin typeface="+mn-lt"/>
                          <a:ea typeface="+mn-ea"/>
                          <a:cs typeface="+mn-cs"/>
                        </a:rPr>
                        <a:t>must not be drawn up in such a way as to favour a particular solution).</a:t>
                      </a:r>
                    </a:p>
                    <a:p>
                      <a:pPr marL="342900" lvl="0" indent="-342900">
                        <a:lnSpc>
                          <a:spcPct val="115000"/>
                        </a:lnSpc>
                        <a:spcAft>
                          <a:spcPts val="0"/>
                        </a:spcAft>
                        <a:buFont typeface="Symbol"/>
                        <a:buChar char=""/>
                      </a:pPr>
                      <a:r>
                        <a:rPr lang="en-GB" sz="1200" kern="1200" dirty="0">
                          <a:solidFill>
                            <a:schemeClr val="dk1"/>
                          </a:solidFill>
                          <a:latin typeface="+mn-lt"/>
                          <a:ea typeface="+mn-ea"/>
                          <a:cs typeface="+mn-cs"/>
                        </a:rPr>
                        <a:t>Care should be taken to engage with a good cross section of potential</a:t>
                      </a:r>
                      <a:r>
                        <a:rPr lang="en-GB" sz="1200" kern="1200" baseline="0" dirty="0">
                          <a:solidFill>
                            <a:schemeClr val="dk1"/>
                          </a:solidFill>
                          <a:latin typeface="+mn-lt"/>
                          <a:ea typeface="+mn-ea"/>
                          <a:cs typeface="+mn-cs"/>
                        </a:rPr>
                        <a:t> bidders </a:t>
                      </a:r>
                      <a:r>
                        <a:rPr lang="en-GB" sz="1200" kern="1200" dirty="0">
                          <a:solidFill>
                            <a:schemeClr val="dk1"/>
                          </a:solidFill>
                          <a:latin typeface="+mn-lt"/>
                          <a:ea typeface="+mn-ea"/>
                          <a:cs typeface="+mn-cs"/>
                        </a:rPr>
                        <a:t>to best inform your strategic options i.e. the views of a Small and Medium sized Enterprise (SME) compared with a large or multi-national supplier may be different.</a:t>
                      </a:r>
                    </a:p>
                    <a:p>
                      <a:pPr marL="342900" lvl="0" indent="-342900">
                        <a:lnSpc>
                          <a:spcPct val="115000"/>
                        </a:lnSpc>
                        <a:spcAft>
                          <a:spcPts val="0"/>
                        </a:spcAft>
                        <a:buFont typeface="Symbol"/>
                        <a:buChar char=""/>
                      </a:pPr>
                      <a:r>
                        <a:rPr lang="en-GB" sz="1200" kern="1200" dirty="0">
                          <a:solidFill>
                            <a:schemeClr val="dk1"/>
                          </a:solidFill>
                          <a:latin typeface="+mn-lt"/>
                          <a:ea typeface="+mn-ea"/>
                          <a:cs typeface="+mn-cs"/>
                        </a:rPr>
                        <a:t>If a supplier is not on PCS, they need to register so they can get access to the Quick Quote system and submit bids.</a:t>
                      </a:r>
                    </a:p>
                    <a:p>
                      <a:pPr marL="342900" lvl="0" indent="-342900">
                        <a:lnSpc>
                          <a:spcPct val="115000"/>
                        </a:lnSpc>
                        <a:spcAft>
                          <a:spcPts val="0"/>
                        </a:spcAft>
                        <a:buFont typeface="Symbol"/>
                        <a:buChar char=""/>
                      </a:pPr>
                      <a:r>
                        <a:rPr lang="en-GB" sz="1200" kern="1200" dirty="0">
                          <a:solidFill>
                            <a:schemeClr val="dk1"/>
                          </a:solidFill>
                          <a:latin typeface="+mn-lt"/>
                          <a:ea typeface="+mn-ea"/>
                          <a:cs typeface="+mn-cs"/>
                        </a:rPr>
                        <a:t>Any discussions on costs at this stage should be indicative only, and this needs to be made clear to any potential bidders.</a:t>
                      </a:r>
                    </a:p>
                    <a:p>
                      <a:pPr algn="just"/>
                      <a:endParaRPr lang="en-GB" sz="1200" kern="1200" dirty="0">
                        <a:solidFill>
                          <a:schemeClr val="dk1"/>
                        </a:solidFill>
                        <a:latin typeface="+mn-lt"/>
                        <a:ea typeface="+mn-ea"/>
                        <a:cs typeface="+mn-cs"/>
                      </a:endParaRPr>
                    </a:p>
                    <a:p>
                      <a:pPr algn="just"/>
                      <a:endParaRPr lang="en-GB" sz="1200" kern="1200" dirty="0">
                        <a:solidFill>
                          <a:schemeClr val="dk1"/>
                        </a:solidFill>
                        <a:latin typeface="+mn-lt"/>
                        <a:ea typeface="+mn-ea"/>
                        <a:cs typeface="+mn-cs"/>
                      </a:endParaRPr>
                    </a:p>
                  </a:txBody>
                  <a:tcPr marL="86438" marR="86438" marT="40471" marB="40471" anchor="ctr"/>
                </a:tc>
                <a:tc hMerge="1">
                  <a:txBody>
                    <a:bodyPr/>
                    <a:lstStyle/>
                    <a:p>
                      <a:endParaRPr lang="en-GB"/>
                    </a:p>
                  </a:txBody>
                  <a:tcPr/>
                </a:tc>
                <a:tc hMerge="1">
                  <a:txBody>
                    <a:bodyPr/>
                    <a:lstStyle/>
                    <a:p>
                      <a:pPr algn="just"/>
                      <a:endParaRPr lang="en-GB" sz="1200" dirty="0"/>
                    </a:p>
                  </a:txBody>
                  <a:tcPr marL="86438" marR="86438" marT="40471" marB="40471" anchor="ctr"/>
                </a:tc>
                <a:extLst>
                  <a:ext uri="{0D108BD9-81ED-4DB2-BD59-A6C34878D82A}">
                    <a16:rowId xmlns:a16="http://schemas.microsoft.com/office/drawing/2014/main" val="10002"/>
                  </a:ext>
                </a:extLst>
              </a:tr>
              <a:tr h="0">
                <a:tc>
                  <a:txBody>
                    <a:bodyPr/>
                    <a:lstStyle/>
                    <a:p>
                      <a:pPr algn="ctr"/>
                      <a:r>
                        <a:rPr lang="en-GB" sz="1200" b="1" dirty="0"/>
                        <a:t>Service Area Tasks</a:t>
                      </a:r>
                    </a:p>
                  </a:txBody>
                  <a:tcPr marL="86438" marR="86438" marT="40471" marB="40471" anchor="ctr">
                    <a:solidFill>
                      <a:schemeClr val="bg1">
                        <a:lumMod val="85000"/>
                      </a:schemeClr>
                    </a:solidFill>
                  </a:tcPr>
                </a:tc>
                <a:tc>
                  <a:txBody>
                    <a:bodyPr/>
                    <a:lstStyle/>
                    <a:p>
                      <a:pPr algn="ct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Quick Quote Team </a:t>
                      </a:r>
                      <a:r>
                        <a:rPr lang="en-GB" sz="1200" b="1" baseline="0" dirty="0"/>
                        <a:t>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385082">
                <a:tc>
                  <a:txBody>
                    <a:bodyPr/>
                    <a:lstStyle/>
                    <a:p>
                      <a:pPr algn="l"/>
                      <a:r>
                        <a:rPr lang="en-GB" sz="1200" dirty="0"/>
                        <a:t>Conduct Market Research</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Link to PCS Supplier finder; </a:t>
                      </a:r>
                      <a:r>
                        <a:rPr lang="en-GB" sz="1200" kern="1200" dirty="0">
                          <a:solidFill>
                            <a:srgbClr val="0070C0"/>
                          </a:solidFill>
                          <a:latin typeface="+mn-lt"/>
                          <a:ea typeface="+mn-ea"/>
                          <a:cs typeface="+mn-cs"/>
                        </a:rPr>
                        <a:t>http://www.publiccontractsscotland.gov.uk/SupplierFinder/SupplierFinder_Search.aspx</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extLst>
                  <a:ext uri="{0D108BD9-81ED-4DB2-BD59-A6C34878D82A}">
                    <a16:rowId xmlns:a16="http://schemas.microsoft.com/office/drawing/2014/main" val="10004"/>
                  </a:ext>
                </a:extLst>
              </a:tr>
            </a:tbl>
          </a:graphicData>
        </a:graphic>
      </p:graphicFrame>
      <p:sp>
        <p:nvSpPr>
          <p:cNvPr id="8"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9" name="Picture 4"/>
          <p:cNvPicPr>
            <a:picLocks noChangeAspect="1" noChangeArrowheads="1"/>
          </p:cNvPicPr>
          <p:nvPr/>
        </p:nvPicPr>
        <p:blipFill>
          <a:blip r:embed="rId3"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7"/>
          <p:cNvGraphicFramePr>
            <a:graphicFrameLocks noGrp="1"/>
          </p:cNvGraphicFramePr>
          <p:nvPr>
            <p:ph idx="1"/>
            <p:extLst>
              <p:ext uri="{D42A27DB-BD31-4B8C-83A1-F6EECF244321}">
                <p14:modId xmlns:p14="http://schemas.microsoft.com/office/powerpoint/2010/main" val="3809116049"/>
              </p:ext>
            </p:extLst>
          </p:nvPr>
        </p:nvGraphicFramePr>
        <p:xfrm>
          <a:off x="142851" y="1068651"/>
          <a:ext cx="6572295" cy="5519796"/>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455680">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A – Development </a:t>
                      </a:r>
                      <a:endParaRPr lang="en-GB" sz="1200" b="1" kern="1200" dirty="0">
                        <a:solidFill>
                          <a:schemeClr val="bg1"/>
                        </a:solidFill>
                        <a:latin typeface="+mn-lt"/>
                        <a:ea typeface="+mn-ea"/>
                        <a:cs typeface="+mn-cs"/>
                      </a:endParaRPr>
                    </a:p>
                  </a:txBody>
                  <a:tcPr marL="86438" marR="86438" marT="40471" marB="40471" anchor="ctr">
                    <a:solidFill>
                      <a:srgbClr val="00B05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00B050"/>
                    </a:solidFill>
                  </a:tcPr>
                </a:tc>
                <a:extLst>
                  <a:ext uri="{0D108BD9-81ED-4DB2-BD59-A6C34878D82A}">
                    <a16:rowId xmlns:a16="http://schemas.microsoft.com/office/drawing/2014/main" val="10000"/>
                  </a:ext>
                </a:extLst>
              </a:tr>
              <a:tr h="351228">
                <a:tc gridSpan="3">
                  <a:txBody>
                    <a:bodyPr/>
                    <a:lstStyle/>
                    <a:p>
                      <a:pPr algn="ctr"/>
                      <a:r>
                        <a:rPr lang="en-GB" sz="1200" b="1" kern="1200" dirty="0">
                          <a:solidFill>
                            <a:schemeClr val="bg1"/>
                          </a:solidFill>
                          <a:latin typeface="+mn-lt"/>
                          <a:ea typeface="+mn-ea"/>
                          <a:cs typeface="+mn-cs"/>
                        </a:rPr>
                        <a:t>Identify Bidders to Invite to Quote</a:t>
                      </a:r>
                      <a:endParaRPr lang="en-GB" sz="1200" b="1" dirty="0">
                        <a:solidFill>
                          <a:schemeClr val="bg1"/>
                        </a:solidFill>
                      </a:endParaRPr>
                    </a:p>
                  </a:txBody>
                  <a:tcPr marL="86438" marR="86438" marT="40471" marB="40471" anchor="ctr">
                    <a:solidFill>
                      <a:schemeClr val="accent4">
                        <a:lumMod val="60000"/>
                        <a:lumOff val="40000"/>
                      </a:schemeClr>
                    </a:solidFill>
                  </a:tcPr>
                </a:tc>
                <a:tc hMerge="1">
                  <a:txBody>
                    <a:bodyPr/>
                    <a:lstStyle/>
                    <a:p>
                      <a:pPr algn="l"/>
                      <a:endParaRPr lang="en-GB" sz="1600" dirty="0"/>
                    </a:p>
                  </a:txBody>
                  <a:tcPr/>
                </a:tc>
                <a:tc hMerge="1">
                  <a:txBody>
                    <a:bodyPr/>
                    <a:lstStyle/>
                    <a:p>
                      <a:pPr algn="ctr"/>
                      <a:endParaRPr lang="en-GB" sz="1200" b="1" dirty="0">
                        <a:solidFill>
                          <a:schemeClr val="bg1"/>
                        </a:solidFill>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770164">
                <a:tc gridSpan="3">
                  <a:txBody>
                    <a:bodyPr/>
                    <a:lstStyle/>
                    <a:p>
                      <a:r>
                        <a:rPr lang="en-GB" sz="1200" kern="1200" dirty="0">
                          <a:solidFill>
                            <a:schemeClr val="dk1"/>
                          </a:solidFill>
                          <a:latin typeface="+mn-lt"/>
                          <a:ea typeface="+mn-ea"/>
                          <a:cs typeface="+mn-cs"/>
                        </a:rPr>
                        <a:t>3 quotations are required</a:t>
                      </a:r>
                      <a:r>
                        <a:rPr lang="en-GB" sz="1200" kern="1200" baseline="0" dirty="0">
                          <a:solidFill>
                            <a:schemeClr val="dk1"/>
                          </a:solidFill>
                          <a:latin typeface="+mn-lt"/>
                          <a:ea typeface="+mn-ea"/>
                          <a:cs typeface="+mn-cs"/>
                        </a:rPr>
                        <a:t> </a:t>
                      </a:r>
                      <a:r>
                        <a:rPr lang="en-GB" sz="1200" kern="1200" dirty="0">
                          <a:solidFill>
                            <a:schemeClr val="dk1"/>
                          </a:solidFill>
                          <a:latin typeface="+mn-lt"/>
                          <a:ea typeface="+mn-ea"/>
                          <a:cs typeface="+mn-cs"/>
                        </a:rPr>
                        <a:t>to be obtained, and you should, where available invite 6 suppliers to provide a quotation.  These 6, where available should be:</a:t>
                      </a:r>
                    </a:p>
                    <a:p>
                      <a:endParaRPr lang="en-GB" sz="1200" kern="1200" dirty="0">
                        <a:solidFill>
                          <a:schemeClr val="dk1"/>
                        </a:solidFill>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At least one organisation located in South Ayrshire (SME where possible);</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Two organisations located in Ayrshire (or 3 if there are no suppliers within South Ayrshire who can meet the requirement);</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The current incumbent supplier to the Council;</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One organisation who is not a current supplier of the requirement to South Ayrshire Council; and</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One other organisation at the discretion of the Quick Quote owner.</a:t>
                      </a:r>
                    </a:p>
                    <a:p>
                      <a:pPr marL="0" marR="0" indent="0" algn="l" defTabSz="914298" rtl="0" eaLnBrk="1" fontAlgn="auto" latinLnBrk="0" hangingPunct="1">
                        <a:lnSpc>
                          <a:spcPct val="100000"/>
                        </a:lnSpc>
                        <a:spcBef>
                          <a:spcPts val="0"/>
                        </a:spcBef>
                        <a:spcAft>
                          <a:spcPts val="0"/>
                        </a:spcAft>
                        <a:buClrTx/>
                        <a:buSzTx/>
                        <a:buFontTx/>
                        <a:buNone/>
                        <a:tabLst/>
                        <a:defRPr/>
                      </a:pPr>
                      <a:endParaRPr lang="en-GB" sz="1200" dirty="0"/>
                    </a:p>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t>Bidders may be identified by searching the register of suppliers on Public Contracts Scotland (PCS). You</a:t>
                      </a:r>
                      <a:r>
                        <a:rPr lang="en-GB" sz="1200" baseline="0" dirty="0"/>
                        <a:t> can search for bidders by category, or by postcode. </a:t>
                      </a:r>
                      <a:r>
                        <a:rPr lang="en-GB" sz="1200" dirty="0"/>
                        <a:t>Note that the ‘supplier finder’ tool is an optional facility that suppliers can make</a:t>
                      </a:r>
                      <a:r>
                        <a:rPr lang="en-GB" sz="1200" baseline="0" dirty="0"/>
                        <a:t> use of</a:t>
                      </a:r>
                      <a:r>
                        <a:rPr lang="en-GB" sz="1200" dirty="0"/>
                        <a:t>, therefore it may not return</a:t>
                      </a:r>
                      <a:r>
                        <a:rPr lang="en-GB" sz="1200" baseline="0" dirty="0"/>
                        <a:t> a full range of companies. Therefore it is recommended that the other available search tools are used. If you need any assistance with searching for suppliers, please contact the Quick Quotes Team.</a:t>
                      </a:r>
                    </a:p>
                    <a:p>
                      <a:pPr marL="0" marR="0" indent="0" algn="l" defTabSz="914298" rtl="0" eaLnBrk="1" fontAlgn="auto" latinLnBrk="0" hangingPunct="1">
                        <a:lnSpc>
                          <a:spcPct val="100000"/>
                        </a:lnSpc>
                        <a:spcBef>
                          <a:spcPts val="0"/>
                        </a:spcBef>
                        <a:spcAft>
                          <a:spcPts val="0"/>
                        </a:spcAft>
                        <a:buClrTx/>
                        <a:buSzTx/>
                        <a:buFontTx/>
                        <a:buNone/>
                        <a:tabLst/>
                        <a:defRPr/>
                      </a:pPr>
                      <a:endParaRPr lang="en-GB" sz="1200" baseline="0" dirty="0"/>
                    </a:p>
                    <a:p>
                      <a:pPr marL="0" marR="0" indent="0" algn="l" defTabSz="914298" rtl="0" eaLnBrk="1" fontAlgn="auto" latinLnBrk="0" hangingPunct="1">
                        <a:lnSpc>
                          <a:spcPct val="100000"/>
                        </a:lnSpc>
                        <a:spcBef>
                          <a:spcPts val="0"/>
                        </a:spcBef>
                        <a:spcAft>
                          <a:spcPts val="0"/>
                        </a:spcAft>
                        <a:buClrTx/>
                        <a:buSzTx/>
                        <a:buFontTx/>
                        <a:buNone/>
                        <a:tabLst/>
                        <a:defRPr/>
                      </a:pPr>
                      <a:endParaRPr lang="en-GB" sz="1200" baseline="0" dirty="0"/>
                    </a:p>
                  </a:txBody>
                  <a:tcPr marL="86438" marR="86438" marT="40471" marB="40471" anchor="ctr"/>
                </a:tc>
                <a:tc hMerge="1">
                  <a:txBody>
                    <a:bodyPr/>
                    <a:lstStyle/>
                    <a:p>
                      <a:pPr algn="l"/>
                      <a:endParaRPr lang="en-GB" sz="1200" dirty="0"/>
                    </a:p>
                  </a:txBody>
                  <a:tcPr marL="86438" marR="86438" marT="40471" marB="40471" anchor="ctr"/>
                </a:tc>
                <a:tc hMerge="1">
                  <a:txBody>
                    <a:bodyPr/>
                    <a:lstStyle/>
                    <a:p>
                      <a:pPr marL="0" marR="0" indent="0" algn="l" defTabSz="914298" rtl="0" eaLnBrk="1" fontAlgn="auto" latinLnBrk="0" hangingPunct="1">
                        <a:lnSpc>
                          <a:spcPct val="100000"/>
                        </a:lnSpc>
                        <a:spcBef>
                          <a:spcPts val="0"/>
                        </a:spcBef>
                        <a:spcAft>
                          <a:spcPts val="0"/>
                        </a:spcAft>
                        <a:buClrTx/>
                        <a:buSzTx/>
                        <a:buFontTx/>
                        <a:buNone/>
                        <a:tabLst/>
                        <a:defRPr/>
                      </a:pPr>
                      <a:endParaRPr lang="en-GB" sz="1200" baseline="0" dirty="0"/>
                    </a:p>
                  </a:txBody>
                  <a:tcPr marL="86438" marR="86438" marT="40471" marB="40471" anchor="ctr"/>
                </a:tc>
                <a:extLst>
                  <a:ext uri="{0D108BD9-81ED-4DB2-BD59-A6C34878D82A}">
                    <a16:rowId xmlns:a16="http://schemas.microsoft.com/office/drawing/2014/main" val="10002"/>
                  </a:ext>
                </a:extLst>
              </a:tr>
              <a:tr h="213449">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latin typeface="+mn-lt"/>
                          <a:ea typeface="+mn-ea"/>
                          <a:cs typeface="+mn-cs"/>
                        </a:rPr>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latin typeface="+mn-lt"/>
                          <a:ea typeface="+mn-ea"/>
                          <a:cs typeface="+mn-cs"/>
                        </a:rPr>
                        <a:t>Quick Quotes Team Tasks</a:t>
                      </a:r>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385082">
                <a:tc>
                  <a:txBody>
                    <a:bodyPr/>
                    <a:lstStyle/>
                    <a:p>
                      <a:pPr algn="l"/>
                      <a:r>
                        <a:rPr lang="en-GB" sz="1200" dirty="0"/>
                        <a:t>Guidance</a:t>
                      </a:r>
                      <a:r>
                        <a:rPr lang="en-GB" sz="1200" baseline="0" dirty="0"/>
                        <a:t> for identifying suppliers using </a:t>
                      </a:r>
                      <a:r>
                        <a:rPr lang="en-GB" sz="1200" dirty="0"/>
                        <a:t>Public Contracts Scotland </a:t>
                      </a:r>
                    </a:p>
                  </a:txBody>
                  <a:tcPr marL="86438" marR="86438" marT="40471" marB="40471" anchor="ctr"/>
                </a:tc>
                <a:tc>
                  <a:txBody>
                    <a:bodyPr/>
                    <a:lstStyle/>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hlinkClick r:id="rId3"/>
                        </a:rPr>
                        <a:t>PCS Supplier Finder Guide</a:t>
                      </a:r>
                      <a:endParaRPr lang="en-GB" sz="1200" dirty="0"/>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kern="1200" baseline="0" dirty="0">
                          <a:solidFill>
                            <a:schemeClr val="dk1"/>
                          </a:solidFill>
                          <a:latin typeface="+mn-lt"/>
                          <a:ea typeface="+mn-ea"/>
                          <a:cs typeface="+mn-cs"/>
                        </a:rPr>
                        <a:t>Assist  Service Users where necessary to view suppliers.</a:t>
                      </a:r>
                    </a:p>
                  </a:txBody>
                  <a:tcPr marL="86438" marR="86438" marT="40471" marB="40471" anchor="ctr"/>
                </a:tc>
                <a:extLst>
                  <a:ext uri="{0D108BD9-81ED-4DB2-BD59-A6C34878D82A}">
                    <a16:rowId xmlns:a16="http://schemas.microsoft.com/office/drawing/2014/main" val="10004"/>
                  </a:ext>
                </a:extLst>
              </a:tr>
              <a:tr h="385082">
                <a:tc>
                  <a:txBody>
                    <a:bodyPr/>
                    <a:lstStyle/>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t>Seek Authorisation if Public</a:t>
                      </a:r>
                      <a:r>
                        <a:rPr lang="en-GB" sz="1200" baseline="0" dirty="0"/>
                        <a:t> Contracts Scotland is not used to obtain quotations</a:t>
                      </a:r>
                      <a:endParaRPr lang="en-GB" sz="1200" dirty="0"/>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Inform</a:t>
                      </a:r>
                      <a:r>
                        <a:rPr lang="en-GB" sz="1200" baseline="0" dirty="0"/>
                        <a:t> QQ team of decision.</a:t>
                      </a:r>
                      <a:endParaRPr lang="en-GB" sz="1200" dirty="0"/>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extLst>
                  <a:ext uri="{0D108BD9-81ED-4DB2-BD59-A6C34878D82A}">
                    <a16:rowId xmlns:a16="http://schemas.microsoft.com/office/drawing/2014/main" val="10005"/>
                  </a:ext>
                </a:extLst>
              </a:tr>
            </a:tbl>
          </a:graphicData>
        </a:graphic>
      </p:graphicFrame>
      <p:sp>
        <p:nvSpPr>
          <p:cNvPr id="8"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9" name="Picture 4"/>
          <p:cNvPicPr>
            <a:picLocks noChangeAspect="1" noChangeArrowheads="1"/>
          </p:cNvPicPr>
          <p:nvPr/>
        </p:nvPicPr>
        <p:blipFill>
          <a:blip r:embed="rId4" cstate="print"/>
          <a:srcRect/>
          <a:stretch>
            <a:fillRect/>
          </a:stretch>
        </p:blipFill>
        <p:spPr bwMode="auto">
          <a:xfrm>
            <a:off x="0" y="0"/>
            <a:ext cx="2087563" cy="693738"/>
          </a:xfrm>
          <a:prstGeom prst="rect">
            <a:avLst/>
          </a:prstGeom>
          <a:noFill/>
          <a:ln w="9525">
            <a:noFill/>
            <a:miter lim="800000"/>
            <a:headEnd/>
            <a:tailEnd/>
          </a:ln>
          <a:effectLst/>
        </p:spPr>
      </p:pic>
      <p:sp>
        <p:nvSpPr>
          <p:cNvPr id="5" name="Rounded Rectangle 4"/>
          <p:cNvSpPr/>
          <p:nvPr/>
        </p:nvSpPr>
        <p:spPr>
          <a:xfrm>
            <a:off x="142850" y="6015895"/>
            <a:ext cx="6572296" cy="571504"/>
          </a:xfrm>
          <a:prstGeom prst="round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ln w="19050">
                <a:solidFill>
                  <a:schemeClr val="tx1"/>
                </a:solidFill>
              </a:ln>
            </a:endParaRPr>
          </a:p>
        </p:txBody>
      </p:sp>
      <p:sp>
        <p:nvSpPr>
          <p:cNvPr id="10" name="TextBox 9"/>
          <p:cNvSpPr txBox="1"/>
          <p:nvPr/>
        </p:nvSpPr>
        <p:spPr>
          <a:xfrm>
            <a:off x="41685" y="6513106"/>
            <a:ext cx="1285860" cy="276999"/>
          </a:xfrm>
          <a:prstGeom prst="rect">
            <a:avLst/>
          </a:prstGeom>
          <a:noFill/>
        </p:spPr>
        <p:txBody>
          <a:bodyPr wrap="square" rtlCol="0">
            <a:spAutoFit/>
          </a:bodyPr>
          <a:lstStyle/>
          <a:p>
            <a:pPr algn="r"/>
            <a:r>
              <a:rPr lang="en-GB" sz="1200" i="1" dirty="0">
                <a:solidFill>
                  <a:srgbClr val="C00000"/>
                </a:solidFill>
              </a:rPr>
              <a:t>Sign off required</a:t>
            </a:r>
          </a:p>
        </p:txBody>
      </p:sp>
    </p:spTree>
    <p:extLst>
      <p:ext uri="{BB962C8B-B14F-4D97-AF65-F5344CB8AC3E}">
        <p14:creationId xmlns:p14="http://schemas.microsoft.com/office/powerpoint/2010/main" val="32689706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7"/>
          <p:cNvGraphicFramePr>
            <a:graphicFrameLocks noGrp="1"/>
          </p:cNvGraphicFramePr>
          <p:nvPr>
            <p:ph idx="1"/>
            <p:extLst>
              <p:ext uri="{D42A27DB-BD31-4B8C-83A1-F6EECF244321}">
                <p14:modId xmlns:p14="http://schemas.microsoft.com/office/powerpoint/2010/main" val="3002677981"/>
              </p:ext>
            </p:extLst>
          </p:nvPr>
        </p:nvGraphicFramePr>
        <p:xfrm>
          <a:off x="142851" y="1068651"/>
          <a:ext cx="6572295" cy="5135833"/>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455680">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A – Development </a:t>
                      </a:r>
                      <a:endParaRPr lang="en-GB" sz="1200" b="1" kern="1200" dirty="0">
                        <a:solidFill>
                          <a:schemeClr val="bg1"/>
                        </a:solidFill>
                        <a:latin typeface="+mn-lt"/>
                        <a:ea typeface="+mn-ea"/>
                        <a:cs typeface="+mn-cs"/>
                      </a:endParaRPr>
                    </a:p>
                  </a:txBody>
                  <a:tcPr marL="86438" marR="86438" marT="40471" marB="40471" anchor="ctr">
                    <a:solidFill>
                      <a:srgbClr val="00B05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00B050"/>
                    </a:solidFill>
                  </a:tcPr>
                </a:tc>
                <a:extLst>
                  <a:ext uri="{0D108BD9-81ED-4DB2-BD59-A6C34878D82A}">
                    <a16:rowId xmlns:a16="http://schemas.microsoft.com/office/drawing/2014/main" val="10000"/>
                  </a:ext>
                </a:extLst>
              </a:tr>
              <a:tr h="333025">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mn-lt"/>
                          <a:ea typeface="+mn-ea"/>
                          <a:cs typeface="+mn-cs"/>
                        </a:rPr>
                        <a:t>Complete a</a:t>
                      </a:r>
                      <a:r>
                        <a:rPr lang="en-GB" sz="1200" b="1" kern="1200" baseline="0" dirty="0">
                          <a:solidFill>
                            <a:schemeClr val="bg1"/>
                          </a:solidFill>
                          <a:latin typeface="+mn-lt"/>
                          <a:ea typeface="+mn-ea"/>
                          <a:cs typeface="+mn-cs"/>
                        </a:rPr>
                        <a:t> Request for Quick Quote Action (RQQA)</a:t>
                      </a: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tc hMerge="1">
                  <a:txBody>
                    <a:bodyPr/>
                    <a:lstStyle/>
                    <a:p>
                      <a:endParaRPr lang="en-GB"/>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1020353">
                <a:tc gridSpan="3">
                  <a:txBody>
                    <a:bodyPr/>
                    <a:lstStyle/>
                    <a:p>
                      <a:pPr marL="0" marR="0" indent="0" algn="just" defTabSz="914298" rtl="0" eaLnBrk="1" fontAlgn="auto" latinLnBrk="0" hangingPunct="1">
                        <a:lnSpc>
                          <a:spcPct val="100000"/>
                        </a:lnSpc>
                        <a:spcBef>
                          <a:spcPts val="0"/>
                        </a:spcBef>
                        <a:spcAft>
                          <a:spcPts val="0"/>
                        </a:spcAft>
                        <a:buClrTx/>
                        <a:buSzTx/>
                        <a:buFontTx/>
                        <a:buNone/>
                        <a:tabLst/>
                        <a:defRPr/>
                      </a:pPr>
                      <a:r>
                        <a:rPr lang="en-GB" sz="1200" dirty="0"/>
                        <a:t>Once you have completed</a:t>
                      </a:r>
                      <a:r>
                        <a:rPr lang="en-GB" sz="1200" baseline="0" dirty="0"/>
                        <a:t> your market research and identified suppliers to invite, you should complete a Request for Quick Quote Action (RQQA) form which is available on </a:t>
                      </a:r>
                      <a:r>
                        <a:rPr lang="en-GB" sz="1200" b="0" u="none" baseline="0" dirty="0">
                          <a:hlinkClick r:id="rId3"/>
                        </a:rPr>
                        <a:t>Re-</a:t>
                      </a:r>
                      <a:r>
                        <a:rPr lang="en-GB" sz="1200" b="0" u="none" baseline="0" dirty="0">
                          <a:solidFill>
                            <a:schemeClr val="tx1"/>
                          </a:solidFill>
                          <a:hlinkClick r:id="rId3"/>
                        </a:rPr>
                        <a:t>Wired</a:t>
                      </a:r>
                      <a:r>
                        <a:rPr lang="en-GB" sz="1200" b="0" u="none" baseline="0" dirty="0"/>
                        <a:t>.</a:t>
                      </a:r>
                      <a:r>
                        <a:rPr lang="en-GB" sz="1200" b="0" u="none" baseline="0" dirty="0">
                          <a:solidFill>
                            <a:srgbClr val="0070C0"/>
                          </a:solidFill>
                        </a:rPr>
                        <a:t> </a:t>
                      </a:r>
                      <a:r>
                        <a:rPr lang="en-GB" sz="1200" b="0" u="none" baseline="0" dirty="0">
                          <a:solidFill>
                            <a:schemeClr val="tx1"/>
                          </a:solidFill>
                        </a:rPr>
                        <a:t>From there the team will begin to process your request and keep in contact with progress updates. </a:t>
                      </a:r>
                      <a:endParaRPr lang="en-GB" sz="1200" b="0" u="none" dirty="0">
                        <a:solidFill>
                          <a:schemeClr val="tx1"/>
                        </a:solidFill>
                      </a:endParaRPr>
                    </a:p>
                    <a:p>
                      <a:pPr marL="0" marR="0" indent="0" algn="just" defTabSz="914298" rtl="0" eaLnBrk="1" fontAlgn="auto" latinLnBrk="0" hangingPunct="1">
                        <a:lnSpc>
                          <a:spcPct val="100000"/>
                        </a:lnSpc>
                        <a:spcBef>
                          <a:spcPts val="0"/>
                        </a:spcBef>
                        <a:spcAft>
                          <a:spcPts val="0"/>
                        </a:spcAft>
                        <a:buClrTx/>
                        <a:buSzTx/>
                        <a:buFontTx/>
                        <a:buNone/>
                        <a:tabLst/>
                        <a:defRPr/>
                      </a:pPr>
                      <a:endParaRPr lang="en-GB" sz="1200" dirty="0"/>
                    </a:p>
                    <a:p>
                      <a:pPr marL="0" marR="0" indent="0" algn="just" defTabSz="914298" rtl="0" eaLnBrk="1" fontAlgn="auto" latinLnBrk="0" hangingPunct="1">
                        <a:lnSpc>
                          <a:spcPct val="100000"/>
                        </a:lnSpc>
                        <a:spcBef>
                          <a:spcPts val="0"/>
                        </a:spcBef>
                        <a:spcAft>
                          <a:spcPts val="0"/>
                        </a:spcAft>
                        <a:buClrTx/>
                        <a:buSzTx/>
                        <a:buFontTx/>
                        <a:buNone/>
                        <a:tabLst/>
                        <a:defRPr/>
                      </a:pPr>
                      <a:r>
                        <a:rPr lang="en-GB" sz="1200" dirty="0"/>
                        <a:t>The use of the Public Contracts Scotland Quick Quote system is </a:t>
                      </a:r>
                      <a:r>
                        <a:rPr lang="en-GB" sz="1200" b="1" dirty="0"/>
                        <a:t>mandatory</a:t>
                      </a:r>
                      <a:r>
                        <a:rPr lang="en-GB" sz="1200" dirty="0"/>
                        <a:t>. Quotes obtained in writing or email are not acceptable. Where the Public Contracts Scotland Quick Quote system cannot be used, </a:t>
                      </a:r>
                      <a:r>
                        <a:rPr lang="en-GB" sz="1200" dirty="0">
                          <a:solidFill>
                            <a:schemeClr val="dk1"/>
                          </a:solidFill>
                        </a:rPr>
                        <a:t>authority to proceed may be given by the appropriate Executive Director or Head of Service.</a:t>
                      </a:r>
                    </a:p>
                    <a:p>
                      <a:pPr marL="0" marR="0" indent="0" algn="just" defTabSz="914298" rtl="0" eaLnBrk="1" fontAlgn="auto" latinLnBrk="0" hangingPunct="1">
                        <a:lnSpc>
                          <a:spcPct val="100000"/>
                        </a:lnSpc>
                        <a:spcBef>
                          <a:spcPts val="0"/>
                        </a:spcBef>
                        <a:spcAft>
                          <a:spcPts val="0"/>
                        </a:spcAft>
                        <a:buClrTx/>
                        <a:buSzTx/>
                        <a:buFontTx/>
                        <a:buNone/>
                        <a:tabLst/>
                        <a:defRPr/>
                      </a:pPr>
                      <a:endParaRPr lang="en-GB" sz="1200" dirty="0">
                        <a:solidFill>
                          <a:schemeClr val="dk1"/>
                        </a:solidFill>
                      </a:endParaRPr>
                    </a:p>
                    <a:p>
                      <a:pPr marL="0" marR="0" indent="0" algn="just" defTabSz="914298" rtl="0" eaLnBrk="1" fontAlgn="auto" latinLnBrk="0" hangingPunct="1">
                        <a:lnSpc>
                          <a:spcPct val="100000"/>
                        </a:lnSpc>
                        <a:spcBef>
                          <a:spcPts val="0"/>
                        </a:spcBef>
                        <a:spcAft>
                          <a:spcPts val="0"/>
                        </a:spcAft>
                        <a:buClrTx/>
                        <a:buSzTx/>
                        <a:buFontTx/>
                        <a:buNone/>
                        <a:tabLst/>
                        <a:defRPr/>
                      </a:pPr>
                      <a:r>
                        <a:rPr lang="en-GB" sz="1200" dirty="0">
                          <a:solidFill>
                            <a:schemeClr val="dk1"/>
                          </a:solidFill>
                        </a:rPr>
                        <a:t>The Quick</a:t>
                      </a:r>
                      <a:r>
                        <a:rPr lang="en-GB" sz="1200" baseline="0" dirty="0">
                          <a:solidFill>
                            <a:schemeClr val="dk1"/>
                          </a:solidFill>
                        </a:rPr>
                        <a:t> Quotes team will be responsible for processing your Request on the Public Contracts Scotland system. You will be responsible for providing the team with any additional information they might require (e.g. specialist knowledge and answering suppliers questions) in a timely manner in order to make the whole process as quick and easy as possible for everyone involved. </a:t>
                      </a:r>
                    </a:p>
                    <a:p>
                      <a:pPr marL="0" marR="0" indent="0" algn="just" defTabSz="914298" rtl="0" eaLnBrk="1" fontAlgn="auto" latinLnBrk="0" hangingPunct="1">
                        <a:lnSpc>
                          <a:spcPct val="100000"/>
                        </a:lnSpc>
                        <a:spcBef>
                          <a:spcPts val="0"/>
                        </a:spcBef>
                        <a:spcAft>
                          <a:spcPts val="0"/>
                        </a:spcAft>
                        <a:buClrTx/>
                        <a:buSzTx/>
                        <a:buFontTx/>
                        <a:buNone/>
                        <a:tabLst/>
                        <a:defRPr/>
                      </a:pPr>
                      <a:endParaRPr lang="en-GB" sz="1200" baseline="0" dirty="0">
                        <a:solidFill>
                          <a:schemeClr val="dk1"/>
                        </a:solidFill>
                      </a:endParaRPr>
                    </a:p>
                    <a:p>
                      <a:pPr marL="0" marR="0" indent="0" algn="just" defTabSz="914298" rtl="0" eaLnBrk="1" fontAlgn="auto" latinLnBrk="0" hangingPunct="1">
                        <a:lnSpc>
                          <a:spcPct val="100000"/>
                        </a:lnSpc>
                        <a:spcBef>
                          <a:spcPts val="0"/>
                        </a:spcBef>
                        <a:spcAft>
                          <a:spcPts val="0"/>
                        </a:spcAft>
                        <a:buClrTx/>
                        <a:buSzTx/>
                        <a:buFontTx/>
                        <a:buNone/>
                        <a:tabLst/>
                        <a:defRPr/>
                      </a:pPr>
                      <a:r>
                        <a:rPr lang="en-GB" sz="1200" baseline="0" dirty="0">
                          <a:solidFill>
                            <a:schemeClr val="dk1"/>
                          </a:solidFill>
                        </a:rPr>
                        <a:t>You can register for viewing privileges on Public Contracts Scotland, however you will not be able to add/edit any information. Any changes required should be made through the Quick Quotes team.</a:t>
                      </a:r>
                    </a:p>
                    <a:p>
                      <a:pPr marL="0" marR="0" indent="0" algn="just" defTabSz="914298" rtl="0" eaLnBrk="1" fontAlgn="auto" latinLnBrk="0" hangingPunct="1">
                        <a:lnSpc>
                          <a:spcPct val="100000"/>
                        </a:lnSpc>
                        <a:spcBef>
                          <a:spcPts val="0"/>
                        </a:spcBef>
                        <a:spcAft>
                          <a:spcPts val="0"/>
                        </a:spcAft>
                        <a:buClrTx/>
                        <a:buSzTx/>
                        <a:buFontTx/>
                        <a:buNone/>
                        <a:tabLst/>
                        <a:defRPr/>
                      </a:pPr>
                      <a:endParaRPr lang="en-GB" sz="1200" dirty="0">
                        <a:solidFill>
                          <a:schemeClr val="dk1"/>
                        </a:solidFill>
                      </a:endParaRPr>
                    </a:p>
                  </a:txBody>
                  <a:tcPr marL="86438" marR="86438" marT="40471" marB="40471" anchor="ctr"/>
                </a:tc>
                <a:tc hMerge="1">
                  <a:txBody>
                    <a:bodyPr/>
                    <a:lstStyle/>
                    <a:p>
                      <a:endParaRPr lang="en-GB"/>
                    </a:p>
                  </a:txBody>
                  <a:tcPr/>
                </a:tc>
                <a:tc hMerge="1">
                  <a:txBody>
                    <a:bodyPr/>
                    <a:lstStyle/>
                    <a:p>
                      <a:pPr algn="just"/>
                      <a:endParaRPr lang="en-GB" sz="1200" dirty="0"/>
                    </a:p>
                  </a:txBody>
                  <a:tcPr marL="86438" marR="86438" marT="40471" marB="40471" anchor="ctr"/>
                </a:tc>
                <a:extLst>
                  <a:ext uri="{0D108BD9-81ED-4DB2-BD59-A6C34878D82A}">
                    <a16:rowId xmlns:a16="http://schemas.microsoft.com/office/drawing/2014/main" val="10002"/>
                  </a:ext>
                </a:extLst>
              </a:tr>
              <a:tr h="0">
                <a:tc>
                  <a:txBody>
                    <a:bodyPr/>
                    <a:lstStyle/>
                    <a:p>
                      <a:pPr algn="ctr"/>
                      <a:r>
                        <a:rPr lang="en-GB" sz="1200" b="1" dirty="0"/>
                        <a:t>Service Area Tasks</a:t>
                      </a:r>
                    </a:p>
                  </a:txBody>
                  <a:tcPr marL="86438" marR="86438" marT="40471" marB="40471" anchor="ctr">
                    <a:solidFill>
                      <a:schemeClr val="bg1">
                        <a:lumMod val="85000"/>
                      </a:schemeClr>
                    </a:solidFill>
                  </a:tcPr>
                </a:tc>
                <a:tc>
                  <a:txBody>
                    <a:bodyPr/>
                    <a:lstStyle/>
                    <a:p>
                      <a:pPr algn="ct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baseline="0" dirty="0"/>
                        <a:t>Quick Quotes Team 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385082">
                <a:tc>
                  <a:txBody>
                    <a:bodyPr/>
                    <a:lstStyle/>
                    <a:p>
                      <a:pPr algn="l"/>
                      <a:r>
                        <a:rPr lang="en-GB" sz="1200" dirty="0"/>
                        <a:t>Complete</a:t>
                      </a:r>
                      <a:r>
                        <a:rPr lang="en-GB" sz="1200" baseline="0" dirty="0"/>
                        <a:t> RQQA available on </a:t>
                      </a:r>
                      <a:r>
                        <a:rPr lang="en-GB" sz="1200" b="0" u="none" baseline="0" dirty="0">
                          <a:hlinkClick r:id="rId3"/>
                        </a:rPr>
                        <a:t>Re-</a:t>
                      </a:r>
                      <a:r>
                        <a:rPr lang="en-GB" sz="1200" b="0" u="none" baseline="0" dirty="0">
                          <a:solidFill>
                            <a:schemeClr val="tx1"/>
                          </a:solidFill>
                          <a:hlinkClick r:id="rId3"/>
                        </a:rPr>
                        <a:t>Wired</a:t>
                      </a:r>
                      <a:r>
                        <a:rPr lang="en-GB" sz="1200" b="0" u="none" baseline="0" dirty="0">
                          <a:hlinkClick r:id="rId3"/>
                        </a:rPr>
                        <a:t>.</a:t>
                      </a:r>
                      <a:r>
                        <a:rPr lang="en-GB" sz="1200" b="0" u="none" baseline="0" dirty="0">
                          <a:solidFill>
                            <a:srgbClr val="0070C0"/>
                          </a:solidFill>
                          <a:hlinkClick r:id="rId3"/>
                        </a:rPr>
                        <a:t> </a:t>
                      </a:r>
                      <a:endParaRPr lang="en-GB" sz="1200" b="1" u="sng" kern="1200" baseline="0" dirty="0">
                        <a:solidFill>
                          <a:srgbClr val="0070C0"/>
                        </a:solidFill>
                        <a:latin typeface="+mn-lt"/>
                        <a:ea typeface="+mn-ea"/>
                        <a:cs typeface="+mn-cs"/>
                      </a:endParaRPr>
                    </a:p>
                  </a:txBody>
                  <a:tcPr marL="86438" marR="86438" marT="40471" marB="40471" anchor="ctr"/>
                </a:tc>
                <a:tc>
                  <a:txBody>
                    <a:bodyPr/>
                    <a:lstStyle/>
                    <a:p>
                      <a:pPr marL="0" algn="ctr" defTabSz="914298" rtl="0" eaLnBrk="1" latinLnBrk="0" hangingPunct="1"/>
                      <a:r>
                        <a:rPr lang="en-GB" sz="1200" u="sng" kern="1200" dirty="0">
                          <a:solidFill>
                            <a:srgbClr val="0070C0"/>
                          </a:solidFill>
                          <a:latin typeface="+mn-lt"/>
                          <a:ea typeface="+mn-ea"/>
                          <a:cs typeface="+mn-cs"/>
                          <a:hlinkClick r:id="rId3"/>
                        </a:rPr>
                        <a:t>Request for Quick Quote Action</a:t>
                      </a:r>
                      <a:endParaRPr lang="en-GB" sz="1200" u="sng" kern="1200" dirty="0">
                        <a:solidFill>
                          <a:srgbClr val="0070C0"/>
                        </a:solidFill>
                        <a:latin typeface="+mn-lt"/>
                        <a:ea typeface="+mn-ea"/>
                        <a:cs typeface="+mn-cs"/>
                      </a:endParaRP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kern="1200" baseline="0" dirty="0">
                          <a:solidFill>
                            <a:schemeClr val="dk1"/>
                          </a:solidFill>
                          <a:latin typeface="+mn-lt"/>
                          <a:ea typeface="+mn-ea"/>
                          <a:cs typeface="+mn-cs"/>
                        </a:rPr>
                        <a:t>Process RQQA and gather additional information as required.</a:t>
                      </a:r>
                    </a:p>
                  </a:txBody>
                  <a:tcPr marL="86438" marR="86438" marT="40471" marB="40471" anchor="ctr"/>
                </a:tc>
                <a:extLst>
                  <a:ext uri="{0D108BD9-81ED-4DB2-BD59-A6C34878D82A}">
                    <a16:rowId xmlns:a16="http://schemas.microsoft.com/office/drawing/2014/main" val="10004"/>
                  </a:ext>
                </a:extLst>
              </a:tr>
              <a:tr h="385082">
                <a:tc>
                  <a:txBody>
                    <a:bodyPr/>
                    <a:lstStyle/>
                    <a:p>
                      <a:pPr algn="l"/>
                      <a:r>
                        <a:rPr lang="en-GB" sz="1200" dirty="0"/>
                        <a:t>Register</a:t>
                      </a:r>
                      <a:r>
                        <a:rPr lang="en-GB" sz="1200" baseline="0" dirty="0"/>
                        <a:t> on Public Contracts Scotland for viewing privileges</a:t>
                      </a:r>
                      <a:endParaRPr lang="en-GB" sz="1200" dirty="0"/>
                    </a:p>
                  </a:txBody>
                  <a:tcPr marL="86438" marR="86438" marT="40471" marB="40471" anchor="ctr"/>
                </a:tc>
                <a:tc>
                  <a:txBody>
                    <a:bodyPr/>
                    <a:lstStyle/>
                    <a:p>
                      <a:pPr marL="0" algn="ctr" defTabSz="914298" rtl="0" eaLnBrk="1" latinLnBrk="0" hangingPunct="1"/>
                      <a:r>
                        <a:rPr lang="en-GB" sz="1200" u="sng" kern="1200" dirty="0">
                          <a:solidFill>
                            <a:srgbClr val="0070C0"/>
                          </a:solidFill>
                          <a:latin typeface="+mn-lt"/>
                          <a:ea typeface="+mn-ea"/>
                          <a:cs typeface="+mn-cs"/>
                          <a:hlinkClick r:id="rId4"/>
                        </a:rPr>
                        <a:t>Public Contracts Scotland</a:t>
                      </a:r>
                      <a:endParaRPr lang="en-GB" sz="1200" u="sng" kern="1200" dirty="0">
                        <a:solidFill>
                          <a:srgbClr val="0070C0"/>
                        </a:solidFill>
                        <a:latin typeface="+mn-lt"/>
                        <a:ea typeface="+mn-ea"/>
                        <a:cs typeface="+mn-cs"/>
                      </a:endParaRP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p>
                      <a:pPr marL="0" marR="0" indent="0" algn="ctr" defTabSz="914298" rtl="0" eaLnBrk="1" fontAlgn="auto" latinLnBrk="0" hangingPunct="1">
                        <a:lnSpc>
                          <a:spcPct val="100000"/>
                        </a:lnSpc>
                        <a:spcBef>
                          <a:spcPts val="0"/>
                        </a:spcBef>
                        <a:spcAft>
                          <a:spcPts val="0"/>
                        </a:spcAft>
                        <a:buClrTx/>
                        <a:buSzTx/>
                        <a:buFontTx/>
                        <a:buNone/>
                        <a:tabLst/>
                        <a:defRPr/>
                      </a:pPr>
                      <a:endParaRPr lang="en-GB" sz="1200" dirty="0"/>
                    </a:p>
                  </a:txBody>
                  <a:tcPr marL="86438" marR="86438" marT="40471" marB="40471" anchor="ctr"/>
                </a:tc>
                <a:extLst>
                  <a:ext uri="{0D108BD9-81ED-4DB2-BD59-A6C34878D82A}">
                    <a16:rowId xmlns:a16="http://schemas.microsoft.com/office/drawing/2014/main" val="10005"/>
                  </a:ext>
                </a:extLst>
              </a:tr>
            </a:tbl>
          </a:graphicData>
        </a:graphic>
      </p:graphicFrame>
      <p:sp>
        <p:nvSpPr>
          <p:cNvPr id="8"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9" name="Picture 4"/>
          <p:cNvPicPr>
            <a:picLocks noChangeAspect="1" noChangeArrowheads="1"/>
          </p:cNvPicPr>
          <p:nvPr/>
        </p:nvPicPr>
        <p:blipFill>
          <a:blip r:embed="rId5"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78910882"/>
              </p:ext>
            </p:extLst>
          </p:nvPr>
        </p:nvGraphicFramePr>
        <p:xfrm>
          <a:off x="142851" y="857224"/>
          <a:ext cx="6572295" cy="5889032"/>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B – Quotation</a:t>
                      </a:r>
                      <a:endParaRPr lang="en-GB" sz="1200" b="1" kern="1200" dirty="0">
                        <a:solidFill>
                          <a:schemeClr val="bg1"/>
                        </a:solidFill>
                        <a:latin typeface="+mn-lt"/>
                        <a:ea typeface="+mn-ea"/>
                        <a:cs typeface="+mn-cs"/>
                      </a:endParaRPr>
                    </a:p>
                  </a:txBody>
                  <a:tcPr marL="86438" marR="86438" marT="40471" marB="40471" anchor="ctr">
                    <a:solidFill>
                      <a:schemeClr val="tx2">
                        <a:lumMod val="60000"/>
                        <a:lumOff val="40000"/>
                      </a:schemeClr>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chemeClr val="tx2">
                        <a:lumMod val="60000"/>
                        <a:lumOff val="40000"/>
                      </a:schemeClr>
                    </a:solidFill>
                  </a:tcPr>
                </a:tc>
                <a:extLst>
                  <a:ext uri="{0D108BD9-81ED-4DB2-BD59-A6C34878D82A}">
                    <a16:rowId xmlns:a16="http://schemas.microsoft.com/office/drawing/2014/main" val="10000"/>
                  </a:ext>
                </a:extLst>
              </a:tr>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Statement of Requirements</a:t>
                      </a:r>
                      <a:r>
                        <a:rPr lang="en-GB" sz="1200" b="1" kern="1200" baseline="0" dirty="0">
                          <a:solidFill>
                            <a:schemeClr val="bg1"/>
                          </a:solidFill>
                        </a:rPr>
                        <a:t> </a:t>
                      </a:r>
                      <a:endParaRPr lang="en-GB" sz="1200" b="1" kern="1200" dirty="0">
                        <a:solidFill>
                          <a:schemeClr val="bg1"/>
                        </a:solidFill>
                      </a:endParaRPr>
                    </a:p>
                  </a:txBody>
                  <a:tcPr marL="86438" marR="86438" marT="40471" marB="40471" anchor="ctr">
                    <a:solidFill>
                      <a:schemeClr val="accent4">
                        <a:lumMod val="60000"/>
                        <a:lumOff val="40000"/>
                      </a:schemeClr>
                    </a:solidFill>
                  </a:tcPr>
                </a:tc>
                <a:tc hMerge="1">
                  <a:txBody>
                    <a:bodyPr/>
                    <a:lstStyle/>
                    <a:p>
                      <a:endParaRPr lang="en-GB"/>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4554130">
                <a:tc gridSpan="3">
                  <a:txBody>
                    <a:bodyPr/>
                    <a:lstStyle/>
                    <a:p>
                      <a:r>
                        <a:rPr lang="en-GB" sz="1200" baseline="0" dirty="0"/>
                        <a:t>A Statement of Requirements  is required to be included with the Quick Quote document.  This Statement of Requirements will be prepared  by the Procurement Support Assistants and will be based on the information provided in the submitted  RQQA. It is important to include as much detail as possible at this stage so that suppliers can provide accurate Quotations for the goods/services/works required. </a:t>
                      </a:r>
                      <a:endParaRPr lang="en-GB" sz="1200" dirty="0"/>
                    </a:p>
                    <a:p>
                      <a:endParaRPr lang="en-GB" sz="1200" dirty="0"/>
                    </a:p>
                    <a:p>
                      <a:r>
                        <a:rPr lang="en-GB" sz="1200" dirty="0"/>
                        <a:t>A </a:t>
                      </a:r>
                      <a:r>
                        <a:rPr lang="en-GB" sz="1200" b="1" dirty="0">
                          <a:solidFill>
                            <a:srgbClr val="0066FF"/>
                          </a:solidFill>
                          <a:hlinkClick r:id="rId3"/>
                        </a:rPr>
                        <a:t>Statement of Requirements</a:t>
                      </a:r>
                      <a:r>
                        <a:rPr lang="en-GB" sz="1200" b="1" baseline="0" dirty="0">
                          <a:solidFill>
                            <a:srgbClr val="0066FF"/>
                          </a:solidFill>
                        </a:rPr>
                        <a:t>  </a:t>
                      </a:r>
                      <a:r>
                        <a:rPr lang="en-GB" sz="1200" baseline="0" dirty="0"/>
                        <a:t>prepared by the Procurement Support Assistant will contains (but is not limited to) the following sections which will be tailored for each requirement:</a:t>
                      </a:r>
                    </a:p>
                    <a:p>
                      <a:endParaRPr lang="en-GB" sz="1200" baseline="0" dirty="0"/>
                    </a:p>
                    <a:p>
                      <a:pPr>
                        <a:buFontTx/>
                        <a:buChar char="-"/>
                      </a:pPr>
                      <a:r>
                        <a:rPr lang="en-GB" sz="1200" baseline="0" dirty="0"/>
                        <a:t> Background</a:t>
                      </a:r>
                    </a:p>
                    <a:p>
                      <a:pPr>
                        <a:buFontTx/>
                        <a:buChar char="-"/>
                      </a:pPr>
                      <a:r>
                        <a:rPr lang="en-GB" sz="1200" baseline="0" dirty="0"/>
                        <a:t> Duration</a:t>
                      </a:r>
                    </a:p>
                    <a:p>
                      <a:pPr>
                        <a:buFontTx/>
                        <a:buChar char="-"/>
                      </a:pPr>
                      <a:r>
                        <a:rPr lang="en-GB" sz="1200" baseline="0" dirty="0"/>
                        <a:t> Services Required</a:t>
                      </a:r>
                    </a:p>
                    <a:p>
                      <a:pPr>
                        <a:buFontTx/>
                        <a:buChar char="-"/>
                      </a:pPr>
                      <a:r>
                        <a:rPr lang="en-GB" sz="1200" baseline="0" dirty="0"/>
                        <a:t> Pricing Schedule</a:t>
                      </a:r>
                    </a:p>
                    <a:p>
                      <a:pPr>
                        <a:buFontTx/>
                        <a:buChar char="-"/>
                      </a:pPr>
                      <a:r>
                        <a:rPr lang="en-GB" sz="1200" baseline="0" dirty="0"/>
                        <a:t> Evaluation Criteria</a:t>
                      </a:r>
                    </a:p>
                    <a:p>
                      <a:pPr>
                        <a:buFontTx/>
                        <a:buChar char="-"/>
                      </a:pPr>
                      <a:r>
                        <a:rPr lang="en-GB" sz="1200" baseline="0" dirty="0"/>
                        <a:t> Terms and Conditions</a:t>
                      </a:r>
                    </a:p>
                    <a:p>
                      <a:pPr>
                        <a:buFontTx/>
                        <a:buChar char="-"/>
                      </a:pPr>
                      <a:endParaRPr lang="en-GB" sz="1200" baseline="0" dirty="0"/>
                    </a:p>
                    <a:p>
                      <a:r>
                        <a:rPr lang="en-GB" sz="1200" dirty="0"/>
                        <a:t>It is recommended for Route</a:t>
                      </a:r>
                      <a:r>
                        <a:rPr lang="en-GB" sz="1200" baseline="0" dirty="0"/>
                        <a:t> One spend that all quotations are evaluated only on price. By only selecting those suppliers to quote who have the experience and the expertise to meet your requirements for the goods, services or works, </a:t>
                      </a:r>
                      <a:r>
                        <a:rPr lang="en-GB" sz="1200" b="0" baseline="0" dirty="0"/>
                        <a:t>best value </a:t>
                      </a:r>
                      <a:r>
                        <a:rPr lang="en-GB" sz="1200" baseline="0" dirty="0"/>
                        <a:t>can be achieved by awarding to the supplier who provides the lowest priced quotation. If quotations are to include further Award Criteria and to be evaluated on more than simply price, please contact the </a:t>
                      </a:r>
                      <a:r>
                        <a:rPr lang="en-GB" sz="1200" b="1" baseline="0" dirty="0">
                          <a:solidFill>
                            <a:srgbClr val="0070C0"/>
                          </a:solidFill>
                          <a:hlinkClick r:id="rId4"/>
                        </a:rPr>
                        <a:t>Quick Quotes Team</a:t>
                      </a:r>
                      <a:r>
                        <a:rPr lang="en-GB" sz="1200" baseline="0" dirty="0">
                          <a:solidFill>
                            <a:srgbClr val="FF0000"/>
                          </a:solidFill>
                          <a:hlinkClick r:id="rId4"/>
                        </a:rPr>
                        <a:t> </a:t>
                      </a:r>
                      <a:r>
                        <a:rPr lang="en-GB" sz="1200" baseline="0" dirty="0"/>
                        <a:t>for further guidance.  Any quotes which exceed 20% quality weighting will be required to be approved by the Service Lead – Procurement.</a:t>
                      </a:r>
                    </a:p>
                    <a:p>
                      <a:endParaRPr lang="en-GB" sz="1200" baseline="0" dirty="0"/>
                    </a:p>
                  </a:txBody>
                  <a:tcPr marL="86438" marR="86438" marT="40471" marB="40471" anchor="ctr"/>
                </a:tc>
                <a:tc hMerge="1">
                  <a:txBody>
                    <a:bodyPr/>
                    <a:lstStyle/>
                    <a:p>
                      <a:pPr algn="l"/>
                      <a:endParaRPr lang="en-GB" sz="1200" dirty="0"/>
                    </a:p>
                  </a:txBody>
                  <a:tcPr marL="86438" marR="86438" marT="40471" marB="40471" anchor="ctr"/>
                </a:tc>
                <a:tc hMerge="1">
                  <a:txBody>
                    <a:bodyPr/>
                    <a:lstStyle/>
                    <a:p>
                      <a:endParaRPr lang="en-GB" sz="1200" baseline="0" dirty="0"/>
                    </a:p>
                  </a:txBody>
                  <a:tcPr marL="86438" marR="86438" marT="40471" marB="40471" anchor="ctr"/>
                </a:tc>
                <a:extLst>
                  <a:ext uri="{0D108BD9-81ED-4DB2-BD59-A6C34878D82A}">
                    <a16:rowId xmlns:a16="http://schemas.microsoft.com/office/drawing/2014/main" val="10002"/>
                  </a:ext>
                </a:extLst>
              </a:tr>
              <a:tr h="135001">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algn="ctr"/>
                      <a:r>
                        <a:rPr lang="en-GB" sz="1200" b="1" dirty="0"/>
                        <a:t>Quick</a:t>
                      </a:r>
                      <a:r>
                        <a:rPr lang="en-GB" sz="1200" b="1" baseline="0" dirty="0"/>
                        <a:t> Quotes Team 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383180">
                <a:tc>
                  <a:txBody>
                    <a:bodyPr/>
                    <a:lstStyle/>
                    <a:p>
                      <a:pPr algn="l"/>
                      <a:r>
                        <a:rPr lang="en-GB" sz="1200" dirty="0"/>
                        <a:t>Complete required</a:t>
                      </a:r>
                      <a:r>
                        <a:rPr lang="en-GB" sz="1200" baseline="0" dirty="0"/>
                        <a:t> specification  fields in RQQA document.</a:t>
                      </a:r>
                      <a:endParaRPr lang="en-GB" sz="1200" dirty="0"/>
                    </a:p>
                  </a:txBody>
                  <a:tcPr marL="86438" marR="86438" marT="40471" marB="40471" anchor="ctr"/>
                </a:tc>
                <a:tc>
                  <a:txBody>
                    <a:bodyPr/>
                    <a:lstStyle/>
                    <a:p>
                      <a:pPr algn="ctr"/>
                      <a:r>
                        <a:rPr lang="en-GB" sz="1200" dirty="0">
                          <a:solidFill>
                            <a:srgbClr val="0070C0"/>
                          </a:solidFill>
                        </a:rPr>
                        <a:t>-</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Draft</a:t>
                      </a:r>
                      <a:r>
                        <a:rPr lang="en-GB" sz="1200" baseline="0" dirty="0"/>
                        <a:t> SOR and assist where required to complete.</a:t>
                      </a:r>
                      <a:endParaRPr lang="en-GB" sz="1200" dirty="0"/>
                    </a:p>
                  </a:txBody>
                  <a:tcPr marL="86438" marR="86438" marT="40471" marB="40471" anchor="ctr"/>
                </a:tc>
                <a:extLst>
                  <a:ext uri="{0D108BD9-81ED-4DB2-BD59-A6C34878D82A}">
                    <a16:rowId xmlns:a16="http://schemas.microsoft.com/office/drawing/2014/main" val="10004"/>
                  </a:ext>
                </a:extLst>
              </a:tr>
            </a:tbl>
          </a:graphicData>
        </a:graphic>
      </p:graphicFrame>
      <p:sp>
        <p:nvSpPr>
          <p:cNvPr id="6"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9" name="Picture 4"/>
          <p:cNvPicPr>
            <a:picLocks noChangeAspect="1" noChangeArrowheads="1"/>
          </p:cNvPicPr>
          <p:nvPr/>
        </p:nvPicPr>
        <p:blipFill>
          <a:blip r:embed="rId5"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65716095"/>
              </p:ext>
            </p:extLst>
          </p:nvPr>
        </p:nvGraphicFramePr>
        <p:xfrm>
          <a:off x="142853" y="819180"/>
          <a:ext cx="6572295" cy="8078816"/>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325345">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B – Tender</a:t>
                      </a:r>
                      <a:endParaRPr lang="en-GB" sz="1200" b="1" kern="1200" dirty="0">
                        <a:solidFill>
                          <a:schemeClr val="bg1"/>
                        </a:solidFill>
                        <a:latin typeface="+mn-lt"/>
                        <a:ea typeface="+mn-ea"/>
                        <a:cs typeface="+mn-cs"/>
                      </a:endParaRPr>
                    </a:p>
                  </a:txBody>
                  <a:tcPr marL="86438" marR="86438" marT="40471" marB="40471" anchor="ctr">
                    <a:solidFill>
                      <a:schemeClr val="tx2">
                        <a:lumMod val="60000"/>
                        <a:lumOff val="40000"/>
                      </a:schemeClr>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chemeClr val="tx2">
                        <a:lumMod val="60000"/>
                        <a:lumOff val="40000"/>
                      </a:schemeClr>
                    </a:solidFill>
                  </a:tcPr>
                </a:tc>
                <a:extLst>
                  <a:ext uri="{0D108BD9-81ED-4DB2-BD59-A6C34878D82A}">
                    <a16:rowId xmlns:a16="http://schemas.microsoft.com/office/drawing/2014/main" val="10000"/>
                  </a:ext>
                </a:extLst>
              </a:tr>
              <a:tr h="325345">
                <a:tc gridSpan="3">
                  <a:txBody>
                    <a:bodyPr/>
                    <a:lstStyle/>
                    <a:p>
                      <a:pPr algn="ctr"/>
                      <a:r>
                        <a:rPr lang="en-GB" sz="1200" b="1" kern="1200" dirty="0">
                          <a:solidFill>
                            <a:schemeClr val="bg1"/>
                          </a:solidFill>
                          <a:latin typeface="+mn-lt"/>
                          <a:ea typeface="+mn-ea"/>
                          <a:cs typeface="+mn-cs"/>
                        </a:rPr>
                        <a:t>Receive and Evaluate</a:t>
                      </a:r>
                    </a:p>
                  </a:txBody>
                  <a:tcPr marL="86438" marR="86438" marT="40471" marB="40471" anchor="ctr">
                    <a:solidFill>
                      <a:schemeClr val="accent4">
                        <a:lumMod val="60000"/>
                        <a:lumOff val="40000"/>
                      </a:schemeClr>
                    </a:solidFill>
                  </a:tcPr>
                </a:tc>
                <a:tc hMerge="1">
                  <a:txBody>
                    <a:bodyPr/>
                    <a:lstStyle/>
                    <a:p>
                      <a:pPr algn="l"/>
                      <a:endParaRPr lang="en-GB" sz="1600" dirty="0"/>
                    </a:p>
                  </a:txBody>
                  <a:tcPr/>
                </a:tc>
                <a:tc hMerge="1">
                  <a:txBody>
                    <a:bodyPr/>
                    <a:lstStyle/>
                    <a:p>
                      <a:pPr algn="ct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5611375">
                <a:tc gridSpan="3">
                  <a:txBody>
                    <a:bodyPr/>
                    <a:lstStyle/>
                    <a:p>
                      <a:pPr algn="just"/>
                      <a:r>
                        <a:rPr lang="en-GB" sz="1200" baseline="0" dirty="0"/>
                        <a:t>Bidders </a:t>
                      </a:r>
                      <a:r>
                        <a:rPr lang="en-GB" sz="1200" dirty="0"/>
                        <a:t>may ask questions about the </a:t>
                      </a:r>
                      <a:r>
                        <a:rPr lang="en-GB" sz="1200" baseline="0" dirty="0"/>
                        <a:t>Quotation </a:t>
                      </a:r>
                      <a:r>
                        <a:rPr lang="en-GB" sz="1200" dirty="0"/>
                        <a:t>documents and as a result we</a:t>
                      </a:r>
                      <a:r>
                        <a:rPr lang="en-GB" sz="1200" baseline="0" dirty="0"/>
                        <a:t> may</a:t>
                      </a:r>
                      <a:r>
                        <a:rPr lang="en-GB" sz="1200" dirty="0"/>
                        <a:t> wish to issue further information or clarification on information not contained within the original documents. If any</a:t>
                      </a:r>
                      <a:r>
                        <a:rPr lang="en-GB" sz="1200" baseline="0" dirty="0"/>
                        <a:t> clarifications are required by suppliers, the Quick Quotes team will contact you for further information and answer any bidder questions on the Public Contracts Scotland portal.  Any questions asked by Suppliers via the PCS portal will be communicated to you via email. You will be advised of the Questions and Answers deadline date and will be required to respond in a timely fashion to allow suppliers time to process any additional information before submitting their quotation.</a:t>
                      </a:r>
                      <a:endParaRPr lang="en-GB" sz="1200" dirty="0"/>
                    </a:p>
                    <a:p>
                      <a:pPr algn="just"/>
                      <a:endParaRPr lang="en-GB" sz="1200" dirty="0"/>
                    </a:p>
                    <a:p>
                      <a:pPr algn="just"/>
                      <a:r>
                        <a:rPr lang="en-GB" sz="1200" dirty="0"/>
                        <a:t>You should keep to your original timescales identified in your brief document however, in exceptional circumstances you may choose to consider extending the deadline for receipt of quotations. The time limit for quotation responses should reflect the complexity of the requirement, but should be sufficient for the supplier to make a considered response.</a:t>
                      </a:r>
                    </a:p>
                    <a:p>
                      <a:pPr algn="just"/>
                      <a:endParaRPr lang="en-GB" sz="1200" dirty="0"/>
                    </a:p>
                    <a:p>
                      <a:pPr algn="just"/>
                      <a:r>
                        <a:rPr lang="en-GB" sz="1200" dirty="0"/>
                        <a:t>Received </a:t>
                      </a:r>
                      <a:r>
                        <a:rPr lang="en-GB" sz="1200" baseline="0" dirty="0"/>
                        <a:t>Quotations will be opened and evaluated by the Quick Quotes team as soon as is practicable after the submission deadline. If you chose to have a quality weighting in your scoring methodology then you and another member of staff will be required to complete this part of the evaluation. </a:t>
                      </a:r>
                      <a:r>
                        <a:rPr lang="en-GB" sz="1200" dirty="0"/>
                        <a:t>Quotation responses received through the Quick Quote facility</a:t>
                      </a:r>
                      <a:r>
                        <a:rPr lang="en-GB" sz="1200" baseline="0" dirty="0"/>
                        <a:t> </a:t>
                      </a:r>
                      <a:r>
                        <a:rPr lang="en-GB" sz="1200" dirty="0"/>
                        <a:t>are</a:t>
                      </a:r>
                      <a:r>
                        <a:rPr lang="en-GB" sz="1200" baseline="0" dirty="0"/>
                        <a:t> </a:t>
                      </a:r>
                      <a:r>
                        <a:rPr lang="en-GB" sz="1200" dirty="0"/>
                        <a:t>receipted in a fully secure mechanism</a:t>
                      </a:r>
                      <a:r>
                        <a:rPr lang="en-GB" sz="1200" baseline="0" dirty="0"/>
                        <a:t>.</a:t>
                      </a:r>
                    </a:p>
                    <a:p>
                      <a:pPr algn="just"/>
                      <a:endParaRPr lang="en-GB" sz="1200" baseline="0" dirty="0"/>
                    </a:p>
                    <a:p>
                      <a:pPr algn="just"/>
                      <a:r>
                        <a:rPr lang="en-GB" sz="1200" baseline="0" dirty="0"/>
                        <a:t>Once the quotations have been evaluated, the Quick Quotes team will send you an Evaluation Summary document via email. You should review this and make a decision on who to Award the Quick Quote to. Once you have made your decision, please communicate it to the Quick Quotes team and they will notify suppliers via Public Contracts Scotland. You should take care to treat all suppliers on an equal basis at all times throughout this process.</a:t>
                      </a:r>
                    </a:p>
                    <a:p>
                      <a:pPr algn="just"/>
                      <a:endParaRPr lang="en-GB" sz="1200" baseline="0" dirty="0"/>
                    </a:p>
                    <a:p>
                      <a:pPr algn="just"/>
                      <a:r>
                        <a:rPr lang="en-GB" sz="1200" dirty="0"/>
                        <a:t>If less than 3 quotations</a:t>
                      </a:r>
                      <a:r>
                        <a:rPr lang="en-GB" sz="1200" baseline="0" dirty="0"/>
                        <a:t> </a:t>
                      </a:r>
                      <a:r>
                        <a:rPr lang="en-GB" sz="1200" dirty="0"/>
                        <a:t>are obtained, reasons should be sought from the suppliers who did not submit their quote and</a:t>
                      </a:r>
                      <a:r>
                        <a:rPr lang="en-GB" sz="1200" baseline="0" dirty="0"/>
                        <a:t> Executive Director or </a:t>
                      </a:r>
                      <a:r>
                        <a:rPr lang="en-GB" sz="1200" dirty="0"/>
                        <a:t>Head</a:t>
                      </a:r>
                      <a:r>
                        <a:rPr lang="en-GB" sz="1200" baseline="0" dirty="0"/>
                        <a:t> of Service approval gained before preceding to the next stage.</a:t>
                      </a:r>
                      <a:endParaRPr lang="en-GB" sz="1200" dirty="0"/>
                    </a:p>
                  </a:txBody>
                  <a:tcPr marL="86438" marR="86438" marT="40471" marB="40471" anchor="ctr"/>
                </a:tc>
                <a:tc hMerge="1">
                  <a:txBody>
                    <a:bodyPr/>
                    <a:lstStyle/>
                    <a:p>
                      <a:pPr algn="l"/>
                      <a:endParaRPr lang="en-GB" sz="1200" dirty="0"/>
                    </a:p>
                  </a:txBody>
                  <a:tcPr marL="86438" marR="86438" marT="40471" marB="40471" anchor="ctr"/>
                </a:tc>
                <a:tc hMerge="1">
                  <a:txBody>
                    <a:bodyPr/>
                    <a:lstStyle/>
                    <a:p>
                      <a:endParaRPr lang="en-GB" sz="1200" dirty="0"/>
                    </a:p>
                  </a:txBody>
                  <a:tcPr marL="86438" marR="86438" marT="40471" marB="40471" anchor="ctr"/>
                </a:tc>
                <a:extLst>
                  <a:ext uri="{0D108BD9-81ED-4DB2-BD59-A6C34878D82A}">
                    <a16:rowId xmlns:a16="http://schemas.microsoft.com/office/drawing/2014/main" val="10002"/>
                  </a:ext>
                </a:extLst>
              </a:tr>
              <a:tr h="274940">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Quick Quotes Team </a:t>
                      </a:r>
                      <a:r>
                        <a:rPr lang="en-GB" sz="1200" b="1" baseline="0" dirty="0"/>
                        <a:t>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465527">
                <a:tc>
                  <a:txBody>
                    <a:bodyPr/>
                    <a:lstStyle/>
                    <a:p>
                      <a:pPr algn="ctr"/>
                      <a:r>
                        <a:rPr lang="en-GB" sz="1200" dirty="0"/>
                        <a:t>Answer</a:t>
                      </a:r>
                      <a:r>
                        <a:rPr lang="en-GB" sz="1200" baseline="0" dirty="0"/>
                        <a:t> any supplier questions arising from the Quick Quote in a timely manner. </a:t>
                      </a:r>
                      <a:endParaRPr lang="en-GB" sz="1200" dirty="0"/>
                    </a:p>
                  </a:txBody>
                  <a:tcPr marL="86438" marR="86438" marT="40471" marB="40471" anchor="ctr"/>
                </a:tc>
                <a:tc>
                  <a:txBody>
                    <a:bodyPr/>
                    <a:lstStyle/>
                    <a:p>
                      <a:pPr algn="ctr"/>
                      <a:r>
                        <a:rPr lang="en-GB" sz="1200" dirty="0"/>
                        <a:t>-</a:t>
                      </a:r>
                    </a:p>
                  </a:txBody>
                  <a:tcPr marL="86438" marR="86438" marT="40471" marB="40471" anchor="ctr"/>
                </a:tc>
                <a:tc>
                  <a:txBody>
                    <a:bodyPr/>
                    <a:lstStyle/>
                    <a:p>
                      <a:pPr algn="l"/>
                      <a:r>
                        <a:rPr lang="en-GB" sz="1200" dirty="0"/>
                        <a:t>Open</a:t>
                      </a:r>
                      <a:r>
                        <a:rPr lang="en-GB" sz="1200" baseline="0" dirty="0"/>
                        <a:t> Quotation Responses in line with Quotation documents</a:t>
                      </a:r>
                      <a:endParaRPr lang="en-GB" sz="1200" dirty="0"/>
                    </a:p>
                  </a:txBody>
                  <a:tcPr marL="86438" marR="86438" marT="40471" marB="40471" anchor="ctr"/>
                </a:tc>
                <a:extLst>
                  <a:ext uri="{0D108BD9-81ED-4DB2-BD59-A6C34878D82A}">
                    <a16:rowId xmlns:a16="http://schemas.microsoft.com/office/drawing/2014/main" val="10004"/>
                  </a:ext>
                </a:extLst>
              </a:tr>
              <a:tr h="465527">
                <a:tc>
                  <a:txBody>
                    <a:bodyPr/>
                    <a:lstStyle/>
                    <a:p>
                      <a:pPr algn="l"/>
                      <a:r>
                        <a:rPr lang="en-GB" sz="1200" dirty="0"/>
                        <a:t>Conduct</a:t>
                      </a:r>
                      <a:r>
                        <a:rPr lang="en-GB" sz="1200" baseline="0" dirty="0"/>
                        <a:t> quality evaluation in line with Quotation documents</a:t>
                      </a:r>
                      <a:endParaRPr lang="en-GB" sz="1200" dirty="0"/>
                    </a:p>
                  </a:txBody>
                  <a:tcPr marL="86438" marR="86438" marT="40471" marB="40471" anchor="ctr"/>
                </a:tc>
                <a:tc>
                  <a:txBody>
                    <a:bodyPr/>
                    <a:lstStyle/>
                    <a:p>
                      <a:pPr algn="ctr"/>
                      <a:r>
                        <a:rPr lang="en-GB" sz="1200" dirty="0"/>
                        <a:t>-</a:t>
                      </a:r>
                    </a:p>
                  </a:txBody>
                  <a:tcPr marL="86438" marR="86438" marT="40471" marB="40471" anchor="ctr"/>
                </a:tc>
                <a:tc>
                  <a:txBody>
                    <a:bodyPr/>
                    <a:lstStyle/>
                    <a:p>
                      <a:pPr algn="l"/>
                      <a:r>
                        <a:rPr lang="en-GB" sz="1200" dirty="0"/>
                        <a:t>Conduct</a:t>
                      </a:r>
                      <a:r>
                        <a:rPr lang="en-GB" sz="1200" baseline="0" dirty="0"/>
                        <a:t> price evaluation in line with Quotation documents</a:t>
                      </a:r>
                      <a:endParaRPr lang="en-GB" sz="1200" dirty="0"/>
                    </a:p>
                  </a:txBody>
                  <a:tcPr marL="86438" marR="86438" marT="40471" marB="40471" anchor="ctr"/>
                </a:tc>
                <a:extLst>
                  <a:ext uri="{0D108BD9-81ED-4DB2-BD59-A6C34878D82A}">
                    <a16:rowId xmlns:a16="http://schemas.microsoft.com/office/drawing/2014/main" val="10005"/>
                  </a:ext>
                </a:extLst>
              </a:tr>
              <a:tr h="282216">
                <a:tc>
                  <a:txBody>
                    <a:bodyPr/>
                    <a:lstStyle/>
                    <a:p>
                      <a:pPr algn="l"/>
                      <a:r>
                        <a:rPr lang="en-GB" sz="1200" dirty="0"/>
                        <a:t>Seek</a:t>
                      </a:r>
                      <a:r>
                        <a:rPr lang="en-GB" sz="1200" baseline="0" dirty="0"/>
                        <a:t> Authorisation if</a:t>
                      </a:r>
                      <a:r>
                        <a:rPr lang="en-GB" sz="1200" dirty="0"/>
                        <a:t> 3 quotes are not obtained</a:t>
                      </a:r>
                    </a:p>
                  </a:txBody>
                  <a:tcPr marL="86438" marR="86438" marT="40471" marB="40471" anchor="ctr"/>
                </a:tc>
                <a:tc>
                  <a:txBody>
                    <a:bodyPr/>
                    <a:lstStyle/>
                    <a:p>
                      <a:pPr algn="ctr"/>
                      <a:r>
                        <a:rPr lang="en-GB" sz="1200" dirty="0"/>
                        <a:t>-</a:t>
                      </a:r>
                    </a:p>
                  </a:txBody>
                  <a:tcPr marL="86438" marR="86438" marT="40471" marB="40471" anchor="ctr"/>
                </a:tc>
                <a:tc>
                  <a:txBody>
                    <a:bodyPr/>
                    <a:lstStyle/>
                    <a:p>
                      <a:pPr algn="ctr"/>
                      <a:endParaRPr lang="en-GB" sz="1200" dirty="0"/>
                    </a:p>
                  </a:txBody>
                  <a:tcPr marL="86438" marR="86438" marT="40471" marB="40471" anchor="ctr"/>
                </a:tc>
                <a:extLst>
                  <a:ext uri="{0D108BD9-81ED-4DB2-BD59-A6C34878D82A}">
                    <a16:rowId xmlns:a16="http://schemas.microsoft.com/office/drawing/2014/main" val="10006"/>
                  </a:ext>
                </a:extLst>
              </a:tr>
            </a:tbl>
          </a:graphicData>
        </a:graphic>
      </p:graphicFrame>
      <p:sp>
        <p:nvSpPr>
          <p:cNvPr id="9"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10" name="Picture 4"/>
          <p:cNvPicPr>
            <a:picLocks noChangeAspect="1" noChangeArrowheads="1"/>
          </p:cNvPicPr>
          <p:nvPr/>
        </p:nvPicPr>
        <p:blipFill>
          <a:blip r:embed="rId3" cstate="print"/>
          <a:srcRect/>
          <a:stretch>
            <a:fillRect/>
          </a:stretch>
        </p:blipFill>
        <p:spPr bwMode="auto">
          <a:xfrm>
            <a:off x="0" y="0"/>
            <a:ext cx="2087563" cy="693738"/>
          </a:xfrm>
          <a:prstGeom prst="rect">
            <a:avLst/>
          </a:prstGeom>
          <a:noFill/>
          <a:ln w="9525">
            <a:noFill/>
            <a:miter lim="800000"/>
            <a:headEnd/>
            <a:tailEnd/>
          </a:ln>
          <a:effectLst/>
        </p:spPr>
      </p:pic>
      <p:sp>
        <p:nvSpPr>
          <p:cNvPr id="5" name="Rounded Rectangle 4"/>
          <p:cNvSpPr/>
          <p:nvPr/>
        </p:nvSpPr>
        <p:spPr>
          <a:xfrm>
            <a:off x="142852" y="8460432"/>
            <a:ext cx="6572296" cy="421015"/>
          </a:xfrm>
          <a:prstGeom prst="round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ln w="19050">
                <a:solidFill>
                  <a:schemeClr val="tx1"/>
                </a:solidFill>
              </a:ln>
            </a:endParaRPr>
          </a:p>
        </p:txBody>
      </p:sp>
      <p:sp>
        <p:nvSpPr>
          <p:cNvPr id="6" name="TextBox 5"/>
          <p:cNvSpPr txBox="1"/>
          <p:nvPr/>
        </p:nvSpPr>
        <p:spPr>
          <a:xfrm>
            <a:off x="5357826" y="8460432"/>
            <a:ext cx="1285860" cy="276999"/>
          </a:xfrm>
          <a:prstGeom prst="rect">
            <a:avLst/>
          </a:prstGeom>
          <a:noFill/>
        </p:spPr>
        <p:txBody>
          <a:bodyPr wrap="square" rtlCol="0">
            <a:spAutoFit/>
          </a:bodyPr>
          <a:lstStyle/>
          <a:p>
            <a:pPr algn="r"/>
            <a:r>
              <a:rPr lang="en-GB" sz="1200" i="1" dirty="0">
                <a:solidFill>
                  <a:srgbClr val="C00000"/>
                </a:solidFill>
              </a:rPr>
              <a:t>Sign off required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246228841"/>
              </p:ext>
            </p:extLst>
          </p:nvPr>
        </p:nvGraphicFramePr>
        <p:xfrm>
          <a:off x="142851" y="714348"/>
          <a:ext cx="6572295" cy="5833476"/>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C – Contract</a:t>
                      </a:r>
                      <a:endParaRPr lang="en-GB" sz="1200" b="1" kern="1200" dirty="0">
                        <a:solidFill>
                          <a:schemeClr val="bg1"/>
                        </a:solidFill>
                        <a:latin typeface="+mn-lt"/>
                        <a:ea typeface="+mn-ea"/>
                        <a:cs typeface="+mn-cs"/>
                      </a:endParaRPr>
                    </a:p>
                  </a:txBody>
                  <a:tcPr marL="86438" marR="86438" marT="40471" marB="40471" anchor="ctr">
                    <a:solidFill>
                      <a:srgbClr val="FFC00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FFC000"/>
                    </a:solidFill>
                  </a:tcPr>
                </a:tc>
                <a:extLst>
                  <a:ext uri="{0D108BD9-81ED-4DB2-BD59-A6C34878D82A}">
                    <a16:rowId xmlns:a16="http://schemas.microsoft.com/office/drawing/2014/main" val="10000"/>
                  </a:ext>
                </a:extLst>
              </a:tr>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Notify Suppliers</a:t>
                      </a:r>
                    </a:p>
                  </a:txBody>
                  <a:tcPr marL="86438" marR="86438" marT="40471" marB="40471" anchor="ctr">
                    <a:solidFill>
                      <a:schemeClr val="accent4">
                        <a:lumMod val="60000"/>
                        <a:lumOff val="40000"/>
                      </a:schemeClr>
                    </a:solidFill>
                  </a:tcPr>
                </a:tc>
                <a:tc hMerge="1">
                  <a:txBody>
                    <a:bodyPr/>
                    <a:lstStyle/>
                    <a:p>
                      <a:endParaRPr lang="en-GB"/>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0">
                <a:tc gridSpan="3">
                  <a:txBody>
                    <a:bodyPr/>
                    <a:lstStyle/>
                    <a:p>
                      <a:pPr algn="just"/>
                      <a:r>
                        <a:rPr lang="en-GB" sz="1200" baseline="0" dirty="0"/>
                        <a:t>The Quick Quote will be awarded in Public Contracts Scotland by the Quick Quotes team.  The award of the Quotation should be conducted with approval from the appropriate person with delegated authority to procure and commit the Council to the contract. </a:t>
                      </a:r>
                    </a:p>
                    <a:p>
                      <a:pPr algn="just"/>
                      <a:endParaRPr lang="en-GB" sz="1200" baseline="0" dirty="0"/>
                    </a:p>
                    <a:p>
                      <a:pPr algn="just"/>
                      <a:r>
                        <a:rPr lang="en-GB" sz="1200" baseline="0" dirty="0"/>
                        <a:t>Awarding a contract on Public Contracts Scotland will automatically add this new contract to the Corporate Contract Register, and notify both the successful and unsuccessful bidders.</a:t>
                      </a:r>
                    </a:p>
                    <a:p>
                      <a:pPr algn="just"/>
                      <a:endParaRPr lang="en-GB" sz="1200" baseline="0" dirty="0"/>
                    </a:p>
                    <a:p>
                      <a:pPr algn="just"/>
                      <a:r>
                        <a:rPr lang="en-GB" sz="1200" dirty="0"/>
                        <a:t>A bidder is entitled to ask for the reasons why their quotation was unsuccessful. It is essential that all feedback is documented and based on the objective criteria used to evaluate the quotation. De-briefing provides suppliers with positive constructive feedback to help improve their performance in future competition. It can also provide an opportunity for suppliers to suggest improvements to our procurement processes.</a:t>
                      </a:r>
                    </a:p>
                    <a:p>
                      <a:pPr algn="just"/>
                      <a:endParaRPr lang="en-GB" sz="1200" dirty="0"/>
                    </a:p>
                    <a:p>
                      <a:pPr algn="just"/>
                      <a:r>
                        <a:rPr lang="en-GB" sz="1200" dirty="0"/>
                        <a:t>Once </a:t>
                      </a:r>
                      <a:r>
                        <a:rPr lang="en-GB" sz="1200" baseline="0" dirty="0"/>
                        <a:t>the award process has been completed</a:t>
                      </a:r>
                      <a:r>
                        <a:rPr lang="en-GB" sz="1200" dirty="0"/>
                        <a:t>, the quotation becomes live and can now be referred to as a contract.</a:t>
                      </a:r>
                    </a:p>
                    <a:p>
                      <a:pPr algn="just"/>
                      <a:endParaRPr lang="en-GB" sz="1200" dirty="0"/>
                    </a:p>
                    <a:p>
                      <a:pPr algn="just"/>
                      <a:r>
                        <a:rPr lang="en-GB" sz="1200" dirty="0"/>
                        <a:t>The successful</a:t>
                      </a:r>
                      <a:r>
                        <a:rPr lang="en-GB" sz="1200" baseline="0" dirty="0"/>
                        <a:t> supplier should now be set up on Oracle if not already included, to allow a Purchase Order to be raised. </a:t>
                      </a:r>
                      <a:endParaRPr lang="en-GB" sz="1200" dirty="0"/>
                    </a:p>
                    <a:p>
                      <a:endParaRPr lang="en-GB" sz="1200" dirty="0"/>
                    </a:p>
                  </a:txBody>
                  <a:tcPr marL="86438" marR="86438" marT="40471" marB="40471" anchor="ctr"/>
                </a:tc>
                <a:tc hMerge="1">
                  <a:txBody>
                    <a:bodyPr/>
                    <a:lstStyle/>
                    <a:p>
                      <a:pPr algn="l"/>
                      <a:endParaRPr lang="en-GB" sz="1200" dirty="0"/>
                    </a:p>
                  </a:txBody>
                  <a:tcPr marL="86438" marR="86438" marT="40471" marB="40471" anchor="ctr"/>
                </a:tc>
                <a:tc hMerge="1">
                  <a:txBody>
                    <a:bodyPr/>
                    <a:lstStyle/>
                    <a:p>
                      <a:endParaRPr lang="en-GB" sz="1200" dirty="0"/>
                    </a:p>
                  </a:txBody>
                  <a:tcPr marL="86438" marR="86438" marT="40471" marB="40471" anchor="ctr"/>
                </a:tc>
                <a:extLst>
                  <a:ext uri="{0D108BD9-81ED-4DB2-BD59-A6C34878D82A}">
                    <a16:rowId xmlns:a16="http://schemas.microsoft.com/office/drawing/2014/main" val="10002"/>
                  </a:ext>
                </a:extLst>
              </a:tr>
              <a:tr h="135001">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Quick Quotes Team</a:t>
                      </a:r>
                      <a:r>
                        <a:rPr lang="en-GB" sz="1200" b="1" baseline="0" dirty="0"/>
                        <a:t> 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133860">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tc>
                  <a:txBody>
                    <a:bodyPr/>
                    <a:lstStyle/>
                    <a:p>
                      <a:endParaRPr lang="en-GB" sz="1200" dirty="0">
                        <a:solidFill>
                          <a:srgbClr val="FF0000"/>
                        </a:solidFill>
                      </a:endParaRPr>
                    </a:p>
                  </a:txBody>
                  <a:tcPr marL="86438" marR="86438" marT="40471" marB="40471" anchor="ctr"/>
                </a:tc>
                <a:tc>
                  <a:txBody>
                    <a:bodyPr/>
                    <a:lstStyle/>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t>Quick</a:t>
                      </a:r>
                      <a:r>
                        <a:rPr lang="en-GB" sz="1200" baseline="0" dirty="0"/>
                        <a:t> Quote only – award contract</a:t>
                      </a:r>
                      <a:endParaRPr lang="en-GB" sz="1200" dirty="0"/>
                    </a:p>
                    <a:p>
                      <a:pPr marL="0" marR="0" indent="0" algn="ctr" defTabSz="914298" rtl="0" eaLnBrk="1" fontAlgn="auto" latinLnBrk="0" hangingPunct="1">
                        <a:lnSpc>
                          <a:spcPct val="100000"/>
                        </a:lnSpc>
                        <a:spcBef>
                          <a:spcPts val="0"/>
                        </a:spcBef>
                        <a:spcAft>
                          <a:spcPts val="0"/>
                        </a:spcAft>
                        <a:buClrTx/>
                        <a:buSzTx/>
                        <a:buFontTx/>
                        <a:buNone/>
                        <a:tabLst/>
                        <a:defRPr/>
                      </a:pPr>
                      <a:endParaRPr lang="en-GB" sz="1200" dirty="0"/>
                    </a:p>
                  </a:txBody>
                  <a:tcPr marL="86438" marR="86438" marT="40471" marB="40471" anchor="ctr"/>
                </a:tc>
                <a:extLst>
                  <a:ext uri="{0D108BD9-81ED-4DB2-BD59-A6C34878D82A}">
                    <a16:rowId xmlns:a16="http://schemas.microsoft.com/office/drawing/2014/main" val="10004"/>
                  </a:ext>
                </a:extLst>
              </a:tr>
              <a:tr h="496210">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tc>
                  <a:txBody>
                    <a:bodyPr/>
                    <a:lstStyle/>
                    <a:p>
                      <a:r>
                        <a:rPr lang="en-GB" sz="1200" dirty="0">
                          <a:solidFill>
                            <a:srgbClr val="FF0000"/>
                          </a:solidFill>
                          <a:hlinkClick r:id="rId3"/>
                        </a:rPr>
                        <a:t>Supplier Request Form</a:t>
                      </a:r>
                      <a:endParaRPr lang="en-GB" sz="1200" dirty="0">
                        <a:solidFill>
                          <a:srgbClr val="FF0000"/>
                        </a:solidFill>
                      </a:endParaRPr>
                    </a:p>
                  </a:txBody>
                  <a:tcPr marL="86438" marR="86438" marT="40471" marB="40471" anchor="ctr"/>
                </a:tc>
                <a:tc>
                  <a:txBody>
                    <a:bodyPr/>
                    <a:lstStyle/>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t>Request</a:t>
                      </a:r>
                      <a:r>
                        <a:rPr lang="en-GB" sz="1200" baseline="0" dirty="0"/>
                        <a:t> </a:t>
                      </a:r>
                      <a:r>
                        <a:rPr lang="en-GB" sz="1200" dirty="0"/>
                        <a:t>successful</a:t>
                      </a:r>
                      <a:r>
                        <a:rPr lang="en-GB" sz="1200" baseline="0" dirty="0"/>
                        <a:t> supplier set up in Oracle.</a:t>
                      </a:r>
                      <a:endParaRPr lang="en-GB" sz="1200" dirty="0"/>
                    </a:p>
                  </a:txBody>
                  <a:tcPr marL="86438" marR="86438" marT="40471" marB="40471" anchor="ctr"/>
                </a:tc>
                <a:extLst>
                  <a:ext uri="{0D108BD9-81ED-4DB2-BD59-A6C34878D82A}">
                    <a16:rowId xmlns:a16="http://schemas.microsoft.com/office/drawing/2014/main" val="10005"/>
                  </a:ext>
                </a:extLst>
              </a:tr>
              <a:tr h="168942">
                <a:tc>
                  <a:txBody>
                    <a:bodyPr/>
                    <a:lstStyle/>
                    <a:p>
                      <a:pPr marL="0" marR="0" indent="0" algn="l" defTabSz="914298" rtl="0" eaLnBrk="1" fontAlgn="auto" latinLnBrk="0" hangingPunct="1">
                        <a:lnSpc>
                          <a:spcPct val="100000"/>
                        </a:lnSpc>
                        <a:spcBef>
                          <a:spcPts val="0"/>
                        </a:spcBef>
                        <a:spcAft>
                          <a:spcPts val="0"/>
                        </a:spcAft>
                        <a:buClrTx/>
                        <a:buSzTx/>
                        <a:buFontTx/>
                        <a:buNone/>
                        <a:tabLst/>
                        <a:defRPr/>
                      </a:pPr>
                      <a:r>
                        <a:rPr lang="en-GB" sz="1200" dirty="0"/>
                        <a:t>Raise a Purchase Order</a:t>
                      </a:r>
                    </a:p>
                  </a:txBody>
                  <a:tcPr marL="86438" marR="86438" marT="40471" marB="40471" anchor="ctr"/>
                </a:tc>
                <a:tc>
                  <a:txBody>
                    <a:bodyPr/>
                    <a:lstStyle/>
                    <a:p>
                      <a:r>
                        <a:rPr lang="en-GB" sz="1200" dirty="0">
                          <a:solidFill>
                            <a:srgbClr val="FF0000"/>
                          </a:solidFill>
                          <a:hlinkClick r:id="rId4"/>
                        </a:rPr>
                        <a:t>i-Proc Oracle</a:t>
                      </a:r>
                      <a:endParaRPr lang="en-GB" sz="1200" dirty="0">
                        <a:solidFill>
                          <a:srgbClr val="FF0000"/>
                        </a:solidFill>
                      </a:endParaRP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extLst>
                  <a:ext uri="{0D108BD9-81ED-4DB2-BD59-A6C34878D82A}">
                    <a16:rowId xmlns:a16="http://schemas.microsoft.com/office/drawing/2014/main" val="10006"/>
                  </a:ext>
                </a:extLst>
              </a:tr>
            </a:tbl>
          </a:graphicData>
        </a:graphic>
      </p:graphicFrame>
      <p:sp>
        <p:nvSpPr>
          <p:cNvPr id="11"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12" name="Picture 4"/>
          <p:cNvPicPr>
            <a:picLocks noChangeAspect="1" noChangeArrowheads="1"/>
          </p:cNvPicPr>
          <p:nvPr/>
        </p:nvPicPr>
        <p:blipFill>
          <a:blip r:embed="rId5"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7405007"/>
              </p:ext>
            </p:extLst>
          </p:nvPr>
        </p:nvGraphicFramePr>
        <p:xfrm>
          <a:off x="142851" y="1036566"/>
          <a:ext cx="6572295" cy="2148792"/>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C – Contract</a:t>
                      </a:r>
                      <a:endParaRPr lang="en-GB" sz="1200" b="1" kern="1200" dirty="0">
                        <a:solidFill>
                          <a:schemeClr val="bg1"/>
                        </a:solidFill>
                        <a:latin typeface="+mn-lt"/>
                        <a:ea typeface="+mn-ea"/>
                        <a:cs typeface="+mn-cs"/>
                      </a:endParaRPr>
                    </a:p>
                  </a:txBody>
                  <a:tcPr marL="86438" marR="86438" marT="40471" marB="40471" anchor="ctr">
                    <a:solidFill>
                      <a:srgbClr val="FFC00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FFC000"/>
                    </a:solidFill>
                  </a:tcPr>
                </a:tc>
                <a:extLst>
                  <a:ext uri="{0D108BD9-81ED-4DB2-BD59-A6C34878D82A}">
                    <a16:rowId xmlns:a16="http://schemas.microsoft.com/office/drawing/2014/main" val="10000"/>
                  </a:ext>
                </a:extLst>
              </a:tr>
              <a:tr h="377532">
                <a:tc gridSpan="3">
                  <a:txBody>
                    <a:bodyPr/>
                    <a:lstStyle/>
                    <a:p>
                      <a:pPr algn="ctr"/>
                      <a:r>
                        <a:rPr lang="en-GB" sz="1200" b="1" kern="1200" dirty="0">
                          <a:solidFill>
                            <a:schemeClr val="bg1"/>
                          </a:solidFill>
                          <a:latin typeface="+mn-lt"/>
                          <a:ea typeface="+mn-ea"/>
                          <a:cs typeface="+mn-cs"/>
                        </a:rPr>
                        <a:t>Retention of Documentation</a:t>
                      </a:r>
                    </a:p>
                  </a:txBody>
                  <a:tcPr marL="86438" marR="86438" marT="40471" marB="40471" anchor="ctr">
                    <a:solidFill>
                      <a:schemeClr val="accent4">
                        <a:lumMod val="60000"/>
                        <a:lumOff val="40000"/>
                      </a:schemeClr>
                    </a:solidFill>
                  </a:tcPr>
                </a:tc>
                <a:tc hMerge="1">
                  <a:txBody>
                    <a:bodyPr/>
                    <a:lstStyle/>
                    <a:p>
                      <a:pPr algn="l"/>
                      <a:endParaRPr lang="en-GB" sz="1600" dirty="0"/>
                    </a:p>
                  </a:txBody>
                  <a:tcPr/>
                </a:tc>
                <a:tc hMerge="1">
                  <a:txBody>
                    <a:bodyPr/>
                    <a:lstStyle/>
                    <a:p>
                      <a:pPr algn="ctr"/>
                      <a:endParaRPr lang="en-GB" sz="1200" b="1" kern="1200" dirty="0">
                        <a:solidFill>
                          <a:schemeClr val="bg1"/>
                        </a:solidFill>
                        <a:latin typeface="+mn-lt"/>
                        <a:ea typeface="+mn-ea"/>
                        <a:cs typeface="+mn-cs"/>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151283">
                <a:tc gridSpan="3">
                  <a:txBody>
                    <a:bodyPr/>
                    <a:lstStyle/>
                    <a:p>
                      <a:r>
                        <a:rPr lang="en-GB" sz="1200" dirty="0"/>
                        <a:t>All documentation relating to this Quotation must be retained.</a:t>
                      </a:r>
                    </a:p>
                    <a:p>
                      <a:endParaRPr lang="en-GB" sz="1200" dirty="0"/>
                    </a:p>
                  </a:txBody>
                  <a:tcPr marL="86438" marR="86438" marT="40471" marB="40471" anchor="ctr"/>
                </a:tc>
                <a:tc hMerge="1">
                  <a:txBody>
                    <a:bodyPr/>
                    <a:lstStyle/>
                    <a:p>
                      <a:pPr algn="l"/>
                      <a:endParaRPr lang="en-GB" sz="1200" dirty="0"/>
                    </a:p>
                  </a:txBody>
                  <a:tcPr marL="86438" marR="86438" marT="40471" marB="40471" anchor="ctr"/>
                </a:tc>
                <a:tc hMerge="1">
                  <a:txBody>
                    <a:bodyPr/>
                    <a:lstStyle/>
                    <a:p>
                      <a:endParaRPr lang="en-GB" sz="1200" dirty="0"/>
                    </a:p>
                  </a:txBody>
                  <a:tcPr marL="86438" marR="86438" marT="40471" marB="40471" anchor="ctr"/>
                </a:tc>
                <a:extLst>
                  <a:ext uri="{0D108BD9-81ED-4DB2-BD59-A6C34878D82A}">
                    <a16:rowId xmlns:a16="http://schemas.microsoft.com/office/drawing/2014/main" val="10002"/>
                  </a:ext>
                </a:extLst>
              </a:tr>
              <a:tr h="382787">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Quick Quotes</a:t>
                      </a:r>
                      <a:r>
                        <a:rPr lang="en-GB" sz="1200" b="1" baseline="0" dirty="0"/>
                        <a:t> Team 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0">
                <a:tc>
                  <a:txBody>
                    <a:bodyPr/>
                    <a:lstStyle/>
                    <a:p>
                      <a:pPr algn="ctr"/>
                      <a:r>
                        <a:rPr lang="en-GB" sz="1200" dirty="0"/>
                        <a:t>- </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solidFill>
                            <a:schemeClr val="tx1"/>
                          </a:solidFill>
                          <a:hlinkClick r:id="rId3"/>
                        </a:rPr>
                        <a:t>Corporate Records Management</a:t>
                      </a:r>
                      <a:endParaRPr lang="en-GB" sz="1200" dirty="0">
                        <a:solidFill>
                          <a:schemeClr val="tx1"/>
                        </a:solidFill>
                      </a:endParaRPr>
                    </a:p>
                  </a:txBody>
                  <a:tcPr marL="86438" marR="86438" marT="40471" marB="40471" anchor="ctr"/>
                </a:tc>
                <a:tc>
                  <a:txBody>
                    <a:bodyPr/>
                    <a:lstStyle/>
                    <a:p>
                      <a:pPr algn="l"/>
                      <a:r>
                        <a:rPr lang="en-GB" sz="1200" dirty="0"/>
                        <a:t>Retain all documentation</a:t>
                      </a:r>
                      <a:r>
                        <a:rPr lang="en-GB" sz="1200" baseline="0" dirty="0"/>
                        <a:t> relating to this quotation process</a:t>
                      </a:r>
                      <a:endParaRPr lang="en-GB" sz="1200" dirty="0"/>
                    </a:p>
                  </a:txBody>
                  <a:tcPr marL="86438" marR="86438" marT="40471" marB="40471" anchor="ctr"/>
                </a:tc>
                <a:extLst>
                  <a:ext uri="{0D108BD9-81ED-4DB2-BD59-A6C34878D82A}">
                    <a16:rowId xmlns:a16="http://schemas.microsoft.com/office/drawing/2014/main" val="10004"/>
                  </a:ext>
                </a:extLst>
              </a:tr>
            </a:tbl>
          </a:graphicData>
        </a:graphic>
      </p:graphicFrame>
      <p:sp>
        <p:nvSpPr>
          <p:cNvPr id="9"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10" name="Picture 4"/>
          <p:cNvPicPr>
            <a:picLocks noChangeAspect="1" noChangeArrowheads="1"/>
          </p:cNvPicPr>
          <p:nvPr/>
        </p:nvPicPr>
        <p:blipFill>
          <a:blip r:embed="rId4"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39749868"/>
              </p:ext>
            </p:extLst>
          </p:nvPr>
        </p:nvGraphicFramePr>
        <p:xfrm>
          <a:off x="142851" y="1036566"/>
          <a:ext cx="6572295" cy="5885906"/>
        </p:xfrm>
        <a:graphic>
          <a:graphicData uri="http://schemas.openxmlformats.org/drawingml/2006/table">
            <a:tbl>
              <a:tblPr>
                <a:tableStyleId>{00A15C55-8517-42AA-B614-E9B94910E393}</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312189">
                <a:tc gridSpan="3">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rPr>
                        <a:t>Zone C – Contract</a:t>
                      </a:r>
                      <a:endParaRPr lang="en-GB" sz="1200" b="1" kern="1200" dirty="0">
                        <a:solidFill>
                          <a:schemeClr val="bg1"/>
                        </a:solidFill>
                        <a:latin typeface="+mn-lt"/>
                        <a:ea typeface="+mn-ea"/>
                        <a:cs typeface="+mn-cs"/>
                      </a:endParaRPr>
                    </a:p>
                  </a:txBody>
                  <a:tcPr marL="86438" marR="86438" marT="40471" marB="40471" anchor="ctr">
                    <a:solidFill>
                      <a:srgbClr val="FFC000"/>
                    </a:solidFill>
                  </a:tcPr>
                </a:tc>
                <a:tc hMerge="1">
                  <a:txBody>
                    <a:bodyPr/>
                    <a:lstStyle/>
                    <a:p>
                      <a:endParaRPr lang="en-GB" dirty="0"/>
                    </a:p>
                  </a:txBody>
                  <a:tcPr/>
                </a:tc>
                <a:tc hMerge="1">
                  <a:txBody>
                    <a:bodyPr/>
                    <a:lstStyle/>
                    <a:p>
                      <a:pPr marL="0" marR="0" lvl="0" indent="0" algn="ctr" defTabSz="1004167"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latin typeface="+mn-lt"/>
                        <a:ea typeface="+mn-ea"/>
                        <a:cs typeface="+mn-cs"/>
                      </a:endParaRPr>
                    </a:p>
                  </a:txBody>
                  <a:tcPr marL="86438" marR="86438" marT="40471" marB="40471" anchor="ctr">
                    <a:solidFill>
                      <a:srgbClr val="FFC000"/>
                    </a:solidFill>
                  </a:tcPr>
                </a:tc>
                <a:extLst>
                  <a:ext uri="{0D108BD9-81ED-4DB2-BD59-A6C34878D82A}">
                    <a16:rowId xmlns:a16="http://schemas.microsoft.com/office/drawing/2014/main" val="10000"/>
                  </a:ext>
                </a:extLst>
              </a:tr>
              <a:tr h="312189">
                <a:tc gridSpan="3">
                  <a:txBody>
                    <a:bodyPr/>
                    <a:lstStyle/>
                    <a:p>
                      <a:pPr algn="ctr"/>
                      <a:r>
                        <a:rPr lang="en-GB" sz="1200" b="1" dirty="0">
                          <a:solidFill>
                            <a:schemeClr val="bg1"/>
                          </a:solidFill>
                        </a:rPr>
                        <a:t>Contract Management</a:t>
                      </a:r>
                    </a:p>
                  </a:txBody>
                  <a:tcPr marL="86438" marR="86438" marT="40471" marB="40471" anchor="ctr">
                    <a:solidFill>
                      <a:schemeClr val="accent4">
                        <a:lumMod val="60000"/>
                        <a:lumOff val="40000"/>
                      </a:schemeClr>
                    </a:solidFill>
                  </a:tcPr>
                </a:tc>
                <a:tc hMerge="1">
                  <a:txBody>
                    <a:bodyPr/>
                    <a:lstStyle/>
                    <a:p>
                      <a:pPr algn="l"/>
                      <a:endParaRPr lang="en-GB" sz="1600" dirty="0"/>
                    </a:p>
                  </a:txBody>
                  <a:tcPr/>
                </a:tc>
                <a:tc hMerge="1">
                  <a:txBody>
                    <a:bodyPr/>
                    <a:lstStyle/>
                    <a:p>
                      <a:pPr algn="ctr"/>
                      <a:endParaRPr lang="en-GB" sz="1200" b="1" dirty="0">
                        <a:solidFill>
                          <a:schemeClr val="bg1"/>
                        </a:solidFill>
                      </a:endParaRPr>
                    </a:p>
                  </a:txBody>
                  <a:tcPr marL="86438" marR="86438" marT="40471" marB="40471" anchor="ctr">
                    <a:solidFill>
                      <a:schemeClr val="accent4">
                        <a:lumMod val="60000"/>
                        <a:lumOff val="40000"/>
                      </a:schemeClr>
                    </a:solidFill>
                  </a:tcPr>
                </a:tc>
                <a:extLst>
                  <a:ext uri="{0D108BD9-81ED-4DB2-BD59-A6C34878D82A}">
                    <a16:rowId xmlns:a16="http://schemas.microsoft.com/office/drawing/2014/main" val="10001"/>
                  </a:ext>
                </a:extLst>
              </a:tr>
              <a:tr h="113550">
                <a:tc gridSpan="3">
                  <a:txBody>
                    <a:bodyPr/>
                    <a:lstStyle/>
                    <a:p>
                      <a:r>
                        <a:rPr lang="en-GB" sz="1200" dirty="0"/>
                        <a:t>The supplier's performance should be managed throughout the lifetime of the contract and you should ensure that the goods/ services/works are delivered in line with the performance or service level expectations i.e. Quality/ Service/ Cost/ Delivery identified in the original Quotation.</a:t>
                      </a:r>
                    </a:p>
                    <a:p>
                      <a:endParaRPr lang="en-GB" sz="1200" dirty="0"/>
                    </a:p>
                    <a:p>
                      <a:r>
                        <a:rPr lang="en-GB" sz="1200" dirty="0"/>
                        <a:t>You should manage the contract to ensure that any changes to the original quotation are minimised.</a:t>
                      </a:r>
                    </a:p>
                    <a:p>
                      <a:r>
                        <a:rPr lang="en-GB" sz="1200" dirty="0"/>
                        <a:t>Variations to the brief or extensions to the period of the original quotation may result in a situation where a new procurement process becomes necessary. Variations/Extensions are an exception and should be kept to a minimum and with the appropriate authorisation. They should only take place where the changes that you make would not materially alter the original contract. Where a significant change to the contract scope, value or duration is proposed</a:t>
                      </a:r>
                      <a:r>
                        <a:rPr lang="en-GB" sz="1200" baseline="0" dirty="0"/>
                        <a:t> please contact </a:t>
                      </a:r>
                      <a:r>
                        <a:rPr lang="en-GB" sz="1200" baseline="0" dirty="0">
                          <a:solidFill>
                            <a:schemeClr val="tx1"/>
                          </a:solidFill>
                        </a:rPr>
                        <a:t>Strategic Procurement </a:t>
                      </a:r>
                      <a:r>
                        <a:rPr lang="en-GB" sz="1200" baseline="0" dirty="0"/>
                        <a:t>for advice</a:t>
                      </a:r>
                      <a:r>
                        <a:rPr lang="en-GB" sz="1200" dirty="0"/>
                        <a:t>.</a:t>
                      </a:r>
                    </a:p>
                    <a:p>
                      <a:endParaRPr lang="en-GB" sz="1200" dirty="0"/>
                    </a:p>
                    <a:p>
                      <a:r>
                        <a:rPr lang="en-GB" sz="1200" baseline="0" dirty="0"/>
                        <a:t>You </a:t>
                      </a:r>
                      <a:r>
                        <a:rPr lang="en-GB" sz="1200" dirty="0"/>
                        <a:t>may wish to conduct a review of the contract on its completion or a 'lessons learned' process to identify what went right and what could be improved for future quotation processes. It is worthwhile involving the supplier in this review, however it must be recognised that any such information should</a:t>
                      </a:r>
                      <a:r>
                        <a:rPr lang="en-GB" sz="1200" baseline="0" dirty="0"/>
                        <a:t> be </a:t>
                      </a:r>
                      <a:r>
                        <a:rPr lang="en-GB" sz="1200" dirty="0"/>
                        <a:t>entirely objective in its nature.</a:t>
                      </a:r>
                    </a:p>
                    <a:p>
                      <a:endParaRPr lang="en-GB" sz="1200" dirty="0"/>
                    </a:p>
                    <a:p>
                      <a:r>
                        <a:rPr lang="en-GB" sz="1200" dirty="0"/>
                        <a:t>You may also be asked to complete a short</a:t>
                      </a:r>
                      <a:r>
                        <a:rPr lang="en-GB" sz="1200" baseline="0" dirty="0"/>
                        <a:t> survey in regards to your experience of the Quick Quotes process. This allows the team to focus on continually improving the service they provide and helps achieve Best Value</a:t>
                      </a:r>
                      <a:r>
                        <a:rPr lang="en-GB" sz="1200" baseline="0"/>
                        <a:t>. </a:t>
                      </a:r>
                    </a:p>
                    <a:p>
                      <a:endParaRPr lang="en-GB" sz="1200" dirty="0"/>
                    </a:p>
                  </a:txBody>
                  <a:tcPr marL="86438" marR="86438" marT="40471" marB="40471" anchor="ctr"/>
                </a:tc>
                <a:tc hMerge="1">
                  <a:txBody>
                    <a:bodyPr/>
                    <a:lstStyle/>
                    <a:p>
                      <a:endParaRPr lang="en-GB" sz="1200" dirty="0"/>
                    </a:p>
                  </a:txBody>
                  <a:tcPr marL="86438" marR="86438" marT="40471" marB="40471" anchor="ctr"/>
                </a:tc>
                <a:tc hMerge="1">
                  <a:txBody>
                    <a:bodyPr/>
                    <a:lstStyle/>
                    <a:p>
                      <a:endParaRPr lang="en-GB" sz="1200" dirty="0"/>
                    </a:p>
                  </a:txBody>
                  <a:tcPr marL="86438" marR="86438" marT="40471" marB="40471" anchor="ctr"/>
                </a:tc>
                <a:extLst>
                  <a:ext uri="{0D108BD9-81ED-4DB2-BD59-A6C34878D82A}">
                    <a16:rowId xmlns:a16="http://schemas.microsoft.com/office/drawing/2014/main" val="10002"/>
                  </a:ext>
                </a:extLst>
              </a:tr>
              <a:tr h="135480">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Service Area Tasks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Suggested Templates / Links</a:t>
                      </a:r>
                    </a:p>
                  </a:txBody>
                  <a:tcPr marL="86438" marR="86438" marT="40471" marB="40471" anchor="ctr">
                    <a:solidFill>
                      <a:schemeClr val="bg1">
                        <a:lumMod val="85000"/>
                      </a:schemeClr>
                    </a:solidFill>
                  </a:tcP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b="1" dirty="0"/>
                        <a:t>Quick </a:t>
                      </a:r>
                      <a:r>
                        <a:rPr lang="en-GB" sz="1200" b="1"/>
                        <a:t>Quotes Team </a:t>
                      </a:r>
                      <a:r>
                        <a:rPr lang="en-GB" sz="1200" b="1" baseline="0"/>
                        <a:t>Tasks</a:t>
                      </a:r>
                      <a:endParaRPr lang="en-GB" sz="1200" b="1" dirty="0"/>
                    </a:p>
                  </a:txBody>
                  <a:tcPr marL="86438" marR="86438" marT="40471" marB="40471" anchor="ctr">
                    <a:solidFill>
                      <a:schemeClr val="bg1">
                        <a:lumMod val="85000"/>
                      </a:schemeClr>
                    </a:solidFill>
                  </a:tcPr>
                </a:tc>
                <a:extLst>
                  <a:ext uri="{0D108BD9-81ED-4DB2-BD59-A6C34878D82A}">
                    <a16:rowId xmlns:a16="http://schemas.microsoft.com/office/drawing/2014/main" val="10003"/>
                  </a:ext>
                </a:extLst>
              </a:tr>
              <a:tr h="0">
                <a:tc>
                  <a:txBody>
                    <a:bodyPr/>
                    <a:lstStyle/>
                    <a:p>
                      <a:r>
                        <a:rPr lang="en-GB" sz="1200" dirty="0"/>
                        <a:t>Manage the</a:t>
                      </a:r>
                      <a:r>
                        <a:rPr lang="en-GB" sz="1200" baseline="0" dirty="0"/>
                        <a:t> supplier in line with the project brief in the original quotation.</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800" dirty="0"/>
                        <a:t>-</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extLst>
                  <a:ext uri="{0D108BD9-81ED-4DB2-BD59-A6C34878D82A}">
                    <a16:rowId xmlns:a16="http://schemas.microsoft.com/office/drawing/2014/main" val="10004"/>
                  </a:ext>
                </a:extLst>
              </a:tr>
              <a:tr h="0">
                <a:tc>
                  <a:txBody>
                    <a:bodyPr/>
                    <a:lstStyle/>
                    <a:p>
                      <a:r>
                        <a:rPr lang="en-GB" sz="1200" baseline="0" dirty="0"/>
                        <a:t>Complete feedback Survey on The Wire</a:t>
                      </a: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u="sng" dirty="0">
                          <a:solidFill>
                            <a:srgbClr val="0066FF"/>
                          </a:solidFill>
                          <a:hlinkClick r:id="rId3"/>
                        </a:rPr>
                        <a:t>Survey</a:t>
                      </a:r>
                      <a:r>
                        <a:rPr lang="en-GB" sz="1200" u="sng" baseline="0" dirty="0">
                          <a:solidFill>
                            <a:srgbClr val="0066FF"/>
                          </a:solidFill>
                          <a:hlinkClick r:id="rId3"/>
                        </a:rPr>
                        <a:t> on the Wire</a:t>
                      </a:r>
                      <a:endParaRPr lang="en-GB" sz="1200" u="sng" dirty="0">
                        <a:solidFill>
                          <a:srgbClr val="0066FF"/>
                        </a:solidFill>
                      </a:endParaRPr>
                    </a:p>
                  </a:txBody>
                  <a:tcPr marL="86438" marR="86438" marT="40471" marB="40471" anchor="ctr"/>
                </a:tc>
                <a:tc>
                  <a:txBody>
                    <a:bodyPr/>
                    <a:lstStyle/>
                    <a:p>
                      <a:pPr marL="0" marR="0" indent="0" algn="ctr" defTabSz="914298" rtl="0" eaLnBrk="1" fontAlgn="auto" latinLnBrk="0" hangingPunct="1">
                        <a:lnSpc>
                          <a:spcPct val="100000"/>
                        </a:lnSpc>
                        <a:spcBef>
                          <a:spcPts val="0"/>
                        </a:spcBef>
                        <a:spcAft>
                          <a:spcPts val="0"/>
                        </a:spcAft>
                        <a:buClrTx/>
                        <a:buSzTx/>
                        <a:buFontTx/>
                        <a:buNone/>
                        <a:tabLst/>
                        <a:defRPr/>
                      </a:pPr>
                      <a:r>
                        <a:rPr lang="en-GB" sz="1200" dirty="0"/>
                        <a:t>-</a:t>
                      </a:r>
                    </a:p>
                  </a:txBody>
                  <a:tcPr marL="86438" marR="86438" marT="40471" marB="40471" anchor="ctr"/>
                </a:tc>
                <a:extLst>
                  <a:ext uri="{0D108BD9-81ED-4DB2-BD59-A6C34878D82A}">
                    <a16:rowId xmlns:a16="http://schemas.microsoft.com/office/drawing/2014/main" val="10005"/>
                  </a:ext>
                </a:extLst>
              </a:tr>
            </a:tbl>
          </a:graphicData>
        </a:graphic>
      </p:graphicFrame>
      <p:sp>
        <p:nvSpPr>
          <p:cNvPr id="7" name="Title 4"/>
          <p:cNvSpPr>
            <a:spLocks noGrp="1"/>
          </p:cNvSpPr>
          <p:nvPr>
            <p:ph type="title"/>
          </p:nvPr>
        </p:nvSpPr>
        <p:spPr>
          <a:xfrm>
            <a:off x="0" y="-32"/>
            <a:ext cx="6858000" cy="571472"/>
          </a:xfrm>
        </p:spPr>
        <p:txBody>
          <a:bodyPr>
            <a:normAutofit/>
          </a:bodyPr>
          <a:lstStyle/>
          <a:p>
            <a:pPr algn="r"/>
            <a:r>
              <a:rPr lang="en-GB" sz="1600" dirty="0"/>
              <a:t>Spend Between £10,000 and £49,999</a:t>
            </a:r>
          </a:p>
        </p:txBody>
      </p:sp>
      <p:pic>
        <p:nvPicPr>
          <p:cNvPr id="6" name="Picture 4"/>
          <p:cNvPicPr>
            <a:picLocks noChangeAspect="1" noChangeArrowheads="1"/>
          </p:cNvPicPr>
          <p:nvPr/>
        </p:nvPicPr>
        <p:blipFill>
          <a:blip r:embed="rId4" cstate="print"/>
          <a:srcRect/>
          <a:stretch>
            <a:fillRect/>
          </a:stretch>
        </p:blipFill>
        <p:spPr bwMode="auto">
          <a:xfrm>
            <a:off x="0" y="0"/>
            <a:ext cx="2087563" cy="693738"/>
          </a:xfrm>
          <a:prstGeom prst="rect">
            <a:avLst/>
          </a:prstGeom>
          <a:noFill/>
          <a:ln w="9525">
            <a:noFill/>
            <a:miter lim="800000"/>
            <a:headEnd/>
            <a:tailEnd/>
          </a:ln>
          <a:effectLst/>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1924</TotalTime>
  <Words>2386</Words>
  <Application>Microsoft Office PowerPoint</Application>
  <PresentationFormat>On-screen Show (4:3)</PresentationFormat>
  <Paragraphs>178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Wingdings</vt:lpstr>
      <vt:lpstr>Office Theme</vt:lpstr>
      <vt:lpstr>PowerPoint Presentation</vt:lpstr>
      <vt:lpstr>Spend Between £10,000 and £49,999</vt:lpstr>
      <vt:lpstr>Spend Between £10,000 and £49,999</vt:lpstr>
      <vt:lpstr>Spend Between £10,000 and £49,999</vt:lpstr>
      <vt:lpstr>Spend Between £10,000 and £49,999</vt:lpstr>
      <vt:lpstr>Spend Between £10,000 and £49,999</vt:lpstr>
      <vt:lpstr>Spend Between £10,000 and £49,999</vt:lpstr>
      <vt:lpstr>Spend Between £10,000 and £49,999</vt:lpstr>
      <vt:lpstr>Spend Between £10,000 and £49,999</vt:lpstr>
    </vt:vector>
  </TitlesOfParts>
  <Company>South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 User</dc:creator>
  <cp:lastModifiedBy>Alexander, David</cp:lastModifiedBy>
  <cp:revision>266</cp:revision>
  <cp:lastPrinted>2015-09-17T08:07:52Z</cp:lastPrinted>
  <dcterms:created xsi:type="dcterms:W3CDTF">2012-09-12T14:05:45Z</dcterms:created>
  <dcterms:modified xsi:type="dcterms:W3CDTF">2022-06-01T13:51:51Z</dcterms:modified>
</cp:coreProperties>
</file>