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75" r:id="rId3"/>
    <p:sldId id="276" r:id="rId4"/>
    <p:sldId id="272" r:id="rId5"/>
    <p:sldId id="273" r:id="rId6"/>
    <p:sldId id="274" r:id="rId7"/>
    <p:sldId id="257" r:id="rId8"/>
    <p:sldId id="266" r:id="rId9"/>
    <p:sldId id="267" r:id="rId10"/>
    <p:sldId id="277" r:id="rId11"/>
    <p:sldId id="269" r:id="rId12"/>
    <p:sldId id="271" r:id="rId13"/>
    <p:sldId id="265" r:id="rId14"/>
    <p:sldId id="260" r:id="rId15"/>
    <p:sldId id="258" r:id="rId16"/>
    <p:sldId id="261" r:id="rId17"/>
    <p:sldId id="262" r:id="rId18"/>
    <p:sldId id="259" r:id="rId19"/>
    <p:sldId id="263" r:id="rId20"/>
    <p:sldId id="268" r:id="rId21"/>
    <p:sldId id="264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52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84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21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521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689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206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861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556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047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6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2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32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49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25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85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839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AAB11BE-634B-4C96-99E7-2CF86284FEC2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B462D4F-3A1D-4B75-9054-FF04DCC8B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05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DE2E7-A778-462A-8BE3-830019CB5A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GB" dirty="0"/>
            </a:br>
            <a:r>
              <a:rPr lang="en-GB" dirty="0"/>
              <a:t>Masonhill Crematorium Memorials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F3889-263B-4E35-B972-24C1F25FE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1564" y="4777381"/>
            <a:ext cx="2048719" cy="1299328"/>
          </a:xfrm>
          <a:solidFill>
            <a:schemeClr val="bg1"/>
          </a:solidFill>
        </p:spPr>
        <p:txBody>
          <a:bodyPr/>
          <a:lstStyle/>
          <a:p>
            <a:br>
              <a:rPr lang="en-GB" dirty="0"/>
            </a:br>
            <a:br>
              <a:rPr lang="en-GB" sz="2400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128C9-9753-4436-B048-8068E2EAEA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96" y="4897715"/>
            <a:ext cx="1699911" cy="10586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6C3103-E204-41CF-9375-919CDE51F692}"/>
              </a:ext>
            </a:extLst>
          </p:cNvPr>
          <p:cNvSpPr txBox="1"/>
          <p:nvPr/>
        </p:nvSpPr>
        <p:spPr>
          <a:xfrm>
            <a:off x="1499191" y="5699051"/>
            <a:ext cx="5316279" cy="377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Created by Megan Ferguson</a:t>
            </a:r>
          </a:p>
        </p:txBody>
      </p:sp>
    </p:spTree>
    <p:extLst>
      <p:ext uri="{BB962C8B-B14F-4D97-AF65-F5344CB8AC3E}">
        <p14:creationId xmlns:p14="http://schemas.microsoft.com/office/powerpoint/2010/main" val="428984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CCEC-44F8-4C28-8425-5FBCF9BA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South Path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CF2622-648D-47C0-B142-235949F23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879" y="2905244"/>
            <a:ext cx="4622317" cy="2709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10386-A579-4533-855A-CB71B18B7194}"/>
              </a:ext>
            </a:extLst>
          </p:cNvPr>
          <p:cNvSpPr txBox="1"/>
          <p:nvPr/>
        </p:nvSpPr>
        <p:spPr>
          <a:xfrm>
            <a:off x="6192457" y="2967302"/>
            <a:ext cx="45141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Centrally placed and easily located on route to the chapel, a boulder can be situated next to a dwarf conifer, already planted, to either side of a red brick pathway. </a:t>
            </a:r>
          </a:p>
          <a:p>
            <a:endParaRPr lang="en-GB" dirty="0"/>
          </a:p>
          <a:p>
            <a:r>
              <a:rPr lang="en-GB" dirty="0"/>
              <a:t>Available on the South Path.</a:t>
            </a:r>
          </a:p>
          <a:p>
            <a:endParaRPr lang="en-GB" dirty="0"/>
          </a:p>
          <a:p>
            <a:r>
              <a:rPr lang="en-GB" dirty="0"/>
              <a:t>Prices start from £746.00</a:t>
            </a:r>
          </a:p>
        </p:txBody>
      </p:sp>
    </p:spTree>
    <p:extLst>
      <p:ext uri="{BB962C8B-B14F-4D97-AF65-F5344CB8AC3E}">
        <p14:creationId xmlns:p14="http://schemas.microsoft.com/office/powerpoint/2010/main" val="343087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C2DA2-FAFB-47CE-84DB-B1DF2E95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Rose bed Memorial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550FD6-2513-4B15-B00C-B3A9FB2C7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80" y="2407388"/>
            <a:ext cx="2730326" cy="2043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C1E649-2E3C-464C-B8EC-2D5135FB4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746" y="4117077"/>
            <a:ext cx="2377224" cy="2399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E7B5B8-08A5-4499-BF99-3BF1FD6A0D1D}"/>
              </a:ext>
            </a:extLst>
          </p:cNvPr>
          <p:cNvSpPr txBox="1"/>
          <p:nvPr/>
        </p:nvSpPr>
        <p:spPr>
          <a:xfrm>
            <a:off x="7272671" y="3274827"/>
            <a:ext cx="4327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Choice of two styles of bolder which sits surrounding rose bed. Plaque available in landscape or portrait setting within the boulder.</a:t>
            </a:r>
          </a:p>
          <a:p>
            <a:endParaRPr lang="en-GB" dirty="0"/>
          </a:p>
          <a:p>
            <a:r>
              <a:rPr lang="en-GB" dirty="0"/>
              <a:t>Available on the North Lawn.</a:t>
            </a:r>
          </a:p>
          <a:p>
            <a:endParaRPr lang="en-GB" dirty="0"/>
          </a:p>
          <a:p>
            <a:r>
              <a:rPr lang="en-GB" dirty="0"/>
              <a:t>Prices start from £746.00</a:t>
            </a:r>
          </a:p>
        </p:txBody>
      </p:sp>
    </p:spTree>
    <p:extLst>
      <p:ext uri="{BB962C8B-B14F-4D97-AF65-F5344CB8AC3E}">
        <p14:creationId xmlns:p14="http://schemas.microsoft.com/office/powerpoint/2010/main" val="734578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03DC-2CAD-41BC-8715-376722F1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Border Memorial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D1FA4F-75E9-4FF6-9253-BBE752B60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55" y="2472070"/>
            <a:ext cx="2836642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8881F8-702D-49E1-8BD6-F78EFF677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772" y="4100431"/>
            <a:ext cx="3231767" cy="259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F16301-FDA7-4FF0-878E-2E31CB30BA82}"/>
              </a:ext>
            </a:extLst>
          </p:cNvPr>
          <p:cNvSpPr txBox="1"/>
          <p:nvPr/>
        </p:nvSpPr>
        <p:spPr>
          <a:xfrm>
            <a:off x="7378995" y="2945219"/>
            <a:ext cx="3327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or double boulder with or without a vase which is set on stones along the wall and fence line.</a:t>
            </a:r>
          </a:p>
          <a:p>
            <a:endParaRPr lang="en-GB" dirty="0"/>
          </a:p>
          <a:p>
            <a:r>
              <a:rPr lang="en-GB" dirty="0"/>
              <a:t>Available on the North Lawn and East Lawn.</a:t>
            </a:r>
          </a:p>
          <a:p>
            <a:endParaRPr lang="en-GB" dirty="0"/>
          </a:p>
          <a:p>
            <a:r>
              <a:rPr lang="en-GB" dirty="0"/>
              <a:t>Prices start from £746.00</a:t>
            </a:r>
          </a:p>
        </p:txBody>
      </p:sp>
    </p:spTree>
    <p:extLst>
      <p:ext uri="{BB962C8B-B14F-4D97-AF65-F5344CB8AC3E}">
        <p14:creationId xmlns:p14="http://schemas.microsoft.com/office/powerpoint/2010/main" val="2288047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FE94E-7FF5-4774-9105-993EF433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North Lawn Vaults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FF1D02-224E-4B80-B379-81EC3E01A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761" y="2752355"/>
            <a:ext cx="4584837" cy="341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56A526-5511-461E-A512-8B1120CB9FF6}"/>
              </a:ext>
            </a:extLst>
          </p:cNvPr>
          <p:cNvSpPr txBox="1"/>
          <p:nvPr/>
        </p:nvSpPr>
        <p:spPr>
          <a:xfrm>
            <a:off x="6477965" y="2906155"/>
            <a:ext cx="4210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 ground placement of up to two sets of cremated remains. The plaque holds 2 inscriptions of four lines of Roman style text. A flower holder is included for cut flowers only.</a:t>
            </a:r>
          </a:p>
          <a:p>
            <a:endParaRPr lang="en-GB" dirty="0"/>
          </a:p>
          <a:p>
            <a:r>
              <a:rPr lang="en-GB" dirty="0"/>
              <a:t>Available on the North Lawn.</a:t>
            </a:r>
          </a:p>
          <a:p>
            <a:endParaRPr lang="en-GB" dirty="0"/>
          </a:p>
          <a:p>
            <a:r>
              <a:rPr lang="en-GB" dirty="0"/>
              <a:t>Prices start from £1326.00</a:t>
            </a:r>
          </a:p>
        </p:txBody>
      </p:sp>
    </p:spTree>
    <p:extLst>
      <p:ext uri="{BB962C8B-B14F-4D97-AF65-F5344CB8AC3E}">
        <p14:creationId xmlns:p14="http://schemas.microsoft.com/office/powerpoint/2010/main" val="2623154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1563-1418-4865-B8E0-9D733A24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Barbican Plaques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4790B5-AC79-46C1-8F0F-575491FB6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363" y="2699193"/>
            <a:ext cx="3266582" cy="341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92176-BD98-4496-A5D6-9E370763A408}"/>
              </a:ext>
            </a:extLst>
          </p:cNvPr>
          <p:cNvSpPr txBox="1"/>
          <p:nvPr/>
        </p:nvSpPr>
        <p:spPr>
          <a:xfrm>
            <a:off x="6112289" y="2934587"/>
            <a:ext cx="4093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Black granite plaque with coloured sand blasted motif secured to a buff coloured granite tower.</a:t>
            </a:r>
          </a:p>
          <a:p>
            <a:endParaRPr lang="en-GB" dirty="0"/>
          </a:p>
          <a:p>
            <a:r>
              <a:rPr lang="en-GB" dirty="0"/>
              <a:t>These are available on both the North &amp; East Lawn. </a:t>
            </a:r>
          </a:p>
          <a:p>
            <a:endParaRPr lang="en-GB" dirty="0"/>
          </a:p>
          <a:p>
            <a:r>
              <a:rPr lang="en-GB" dirty="0"/>
              <a:t>Prices start from £392.00</a:t>
            </a:r>
          </a:p>
        </p:txBody>
      </p:sp>
    </p:spTree>
    <p:extLst>
      <p:ext uri="{BB962C8B-B14F-4D97-AF65-F5344CB8AC3E}">
        <p14:creationId xmlns:p14="http://schemas.microsoft.com/office/powerpoint/2010/main" val="1108629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C398E-C443-45EE-8FEB-587D2C36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Private Garden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196E14-D421-4220-BE63-301A883F5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971" y="2752356"/>
            <a:ext cx="5003226" cy="341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7C24AD-2985-4555-84A6-02680FA1CA76}"/>
              </a:ext>
            </a:extLst>
          </p:cNvPr>
          <p:cNvSpPr txBox="1"/>
          <p:nvPr/>
        </p:nvSpPr>
        <p:spPr>
          <a:xfrm>
            <a:off x="7102549" y="3072809"/>
            <a:ext cx="39446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Individual memorial within a cluster of four circles, holding a suitable shrub and a memorial of your choice.</a:t>
            </a:r>
          </a:p>
          <a:p>
            <a:endParaRPr lang="en-GB" dirty="0"/>
          </a:p>
          <a:p>
            <a:r>
              <a:rPr lang="en-GB" dirty="0"/>
              <a:t>Available on the East Lawn.</a:t>
            </a:r>
          </a:p>
          <a:p>
            <a:endParaRPr lang="en-GB" dirty="0"/>
          </a:p>
          <a:p>
            <a:r>
              <a:rPr lang="en-GB" dirty="0"/>
              <a:t>Prices start from £2154.00</a:t>
            </a:r>
          </a:p>
        </p:txBody>
      </p:sp>
    </p:spTree>
    <p:extLst>
      <p:ext uri="{BB962C8B-B14F-4D97-AF65-F5344CB8AC3E}">
        <p14:creationId xmlns:p14="http://schemas.microsoft.com/office/powerpoint/2010/main" val="949195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80F49-E9EC-49B5-8FF5-440CD8BF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Weeping Tree Memorial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CA3E38-8F11-4D0D-8C8D-D11C0F0CC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058" y="3011769"/>
            <a:ext cx="5539942" cy="2872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6ACCC2-5260-4B1C-94FE-8E4D778BB576}"/>
              </a:ext>
            </a:extLst>
          </p:cNvPr>
          <p:cNvSpPr txBox="1"/>
          <p:nvPr/>
        </p:nvSpPr>
        <p:spPr>
          <a:xfrm>
            <a:off x="7269575" y="3185932"/>
            <a:ext cx="3668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book of memories on segmented granite sets are placed on quartz chips surrounding the weeping tree.</a:t>
            </a:r>
          </a:p>
          <a:p>
            <a:endParaRPr lang="en-GB" dirty="0"/>
          </a:p>
          <a:p>
            <a:r>
              <a:rPr lang="en-GB" dirty="0"/>
              <a:t>Available on the East Lawn.</a:t>
            </a:r>
          </a:p>
          <a:p>
            <a:endParaRPr lang="en-GB" dirty="0"/>
          </a:p>
          <a:p>
            <a:r>
              <a:rPr lang="en-GB" dirty="0"/>
              <a:t>Prices start from £1120.00</a:t>
            </a:r>
          </a:p>
        </p:txBody>
      </p:sp>
    </p:spTree>
    <p:extLst>
      <p:ext uri="{BB962C8B-B14F-4D97-AF65-F5344CB8AC3E}">
        <p14:creationId xmlns:p14="http://schemas.microsoft.com/office/powerpoint/2010/main" val="2255879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BE9C-F9F8-46EA-A611-60DC5E2AB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Individual Family Garden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4261CC-8A14-4A6F-9DB3-A46C7A889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936" y="2998381"/>
            <a:ext cx="4987971" cy="3042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8DF4AD-F22E-4C01-A309-3732EEE93954}"/>
              </a:ext>
            </a:extLst>
          </p:cNvPr>
          <p:cNvSpPr txBox="1"/>
          <p:nvPr/>
        </p:nvSpPr>
        <p:spPr>
          <a:xfrm>
            <a:off x="6471416" y="2998919"/>
            <a:ext cx="4426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Limited availability for these individually designed gardens, which can accommodate up to three memorials and a selection of plants.</a:t>
            </a:r>
          </a:p>
          <a:p>
            <a:endParaRPr lang="en-GB" dirty="0"/>
          </a:p>
          <a:p>
            <a:r>
              <a:rPr lang="en-GB" dirty="0"/>
              <a:t>Available on the East Lawn.</a:t>
            </a:r>
          </a:p>
          <a:p>
            <a:endParaRPr lang="en-GB" dirty="0"/>
          </a:p>
          <a:p>
            <a:r>
              <a:rPr lang="en-GB" dirty="0"/>
              <a:t>Prices start from £4400.00</a:t>
            </a:r>
          </a:p>
        </p:txBody>
      </p:sp>
    </p:spTree>
    <p:extLst>
      <p:ext uri="{BB962C8B-B14F-4D97-AF65-F5344CB8AC3E}">
        <p14:creationId xmlns:p14="http://schemas.microsoft.com/office/powerpoint/2010/main" val="3099262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8E6C-1F93-4825-A869-ECA8F786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Memorial Leaf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AC892A-8692-4BB8-A019-A0BE1ED60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4" y="2755183"/>
            <a:ext cx="2537445" cy="341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5CD659-8F22-400C-A3B6-44CB83BFF957}"/>
              </a:ext>
            </a:extLst>
          </p:cNvPr>
          <p:cNvSpPr txBox="1"/>
          <p:nvPr/>
        </p:nvSpPr>
        <p:spPr>
          <a:xfrm>
            <a:off x="5706050" y="2985864"/>
            <a:ext cx="34981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an ‘evergreen’ shrub sculpted from steel. Brass coloured, weatherproof name plates are attached to the leaf shapes.</a:t>
            </a:r>
          </a:p>
          <a:p>
            <a:endParaRPr lang="en-GB" dirty="0"/>
          </a:p>
          <a:p>
            <a:r>
              <a:rPr lang="en-GB" dirty="0"/>
              <a:t>Available on the West Lawn.</a:t>
            </a:r>
          </a:p>
          <a:p>
            <a:endParaRPr lang="en-GB" dirty="0"/>
          </a:p>
          <a:p>
            <a:r>
              <a:rPr lang="en-GB" dirty="0"/>
              <a:t>Prices start from £160.00</a:t>
            </a:r>
          </a:p>
        </p:txBody>
      </p:sp>
    </p:spTree>
    <p:extLst>
      <p:ext uri="{BB962C8B-B14F-4D97-AF65-F5344CB8AC3E}">
        <p14:creationId xmlns:p14="http://schemas.microsoft.com/office/powerpoint/2010/main" val="3764070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E2169-59C0-4CD9-8C1E-9596AE6E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Shrub &amp; Plaque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BAF400-5802-4C47-A5E0-77E1DFD1D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809" y="3820442"/>
            <a:ext cx="5264851" cy="2736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8DA23D-8BA9-4990-8204-151BD1DB38AA}"/>
              </a:ext>
            </a:extLst>
          </p:cNvPr>
          <p:cNvSpPr txBox="1"/>
          <p:nvPr/>
        </p:nvSpPr>
        <p:spPr>
          <a:xfrm>
            <a:off x="7846828" y="3274828"/>
            <a:ext cx="3402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6” x 4” granite or cast bronze plaque with stake placed within the kidney shaped heather bed.</a:t>
            </a:r>
          </a:p>
          <a:p>
            <a:endParaRPr lang="en-GB" dirty="0"/>
          </a:p>
          <a:p>
            <a:r>
              <a:rPr lang="en-GB" dirty="0"/>
              <a:t>Available on the West Lawn.</a:t>
            </a:r>
          </a:p>
          <a:p>
            <a:endParaRPr lang="en-GB" dirty="0"/>
          </a:p>
          <a:p>
            <a:r>
              <a:rPr lang="en-GB" dirty="0"/>
              <a:t>Prices start from  £677.00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00AEE-907A-47D5-96EB-0A018C859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948" y="2556452"/>
            <a:ext cx="1970567" cy="234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58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2F5F-BA4B-484C-A5D8-0BD20D5E8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83AD3-37F9-4455-8552-0C573506E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81293"/>
            <a:ext cx="8825659" cy="3416300"/>
          </a:xfrm>
        </p:spPr>
        <p:txBody>
          <a:bodyPr>
            <a:normAutofit/>
          </a:bodyPr>
          <a:lstStyle/>
          <a:p>
            <a:r>
              <a:rPr lang="en-GB" dirty="0"/>
              <a:t>Choice of memorials within the grounds of Masonhill Crematorium, all memorials are on a lease of either 10 or 20 years.</a:t>
            </a:r>
          </a:p>
          <a:p>
            <a:r>
              <a:rPr lang="en-GB" dirty="0"/>
              <a:t>There are several options for the interment of ashes both under and above ground for the duration of the lease. </a:t>
            </a:r>
          </a:p>
          <a:p>
            <a:r>
              <a:rPr lang="en-GB" dirty="0"/>
              <a:t>Memorial appointments can be made by calling 01292 266051. A member of staff can walk round the grounds and discuss the memorial options available to you. </a:t>
            </a:r>
          </a:p>
          <a:p>
            <a:r>
              <a:rPr lang="en-GB" dirty="0"/>
              <a:t>No unauthorised memorials are permitted within the grounds of Masonhill Crematorium.</a:t>
            </a:r>
          </a:p>
        </p:txBody>
      </p:sp>
    </p:spTree>
    <p:extLst>
      <p:ext uri="{BB962C8B-B14F-4D97-AF65-F5344CB8AC3E}">
        <p14:creationId xmlns:p14="http://schemas.microsoft.com/office/powerpoint/2010/main" val="2328133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336E-CEE7-41D0-BCA0-DCCE9279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Plaques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BE8687-8041-4F10-92AB-8517519DF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34" y="2445487"/>
            <a:ext cx="3558607" cy="2415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9A058F-B3E2-459A-B5EA-527F3ED0C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371" y="4329089"/>
            <a:ext cx="4126629" cy="2302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57F41-E1B9-4C1F-BE52-8CD177D88E37}"/>
              </a:ext>
            </a:extLst>
          </p:cNvPr>
          <p:cNvSpPr txBox="1"/>
          <p:nvPr/>
        </p:nvSpPr>
        <p:spPr>
          <a:xfrm>
            <a:off x="6879265" y="3009014"/>
            <a:ext cx="4646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Granite or cast bronze wall plaques of varying sizes.</a:t>
            </a:r>
          </a:p>
          <a:p>
            <a:endParaRPr lang="en-GB" dirty="0"/>
          </a:p>
          <a:p>
            <a:r>
              <a:rPr lang="en-GB" dirty="0"/>
              <a:t>North Lawn starts from £246.00</a:t>
            </a:r>
          </a:p>
          <a:p>
            <a:r>
              <a:rPr lang="en-GB" dirty="0"/>
              <a:t>East Lawn starts from £424.00</a:t>
            </a:r>
          </a:p>
        </p:txBody>
      </p:sp>
    </p:spTree>
    <p:extLst>
      <p:ext uri="{BB962C8B-B14F-4D97-AF65-F5344CB8AC3E}">
        <p14:creationId xmlns:p14="http://schemas.microsoft.com/office/powerpoint/2010/main" val="2941141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DBA9-2028-4030-B500-4A5FE4EB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Yew Garden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6CD4D2-8492-4CAD-ABAA-9AB1F1373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738" y="2660895"/>
            <a:ext cx="3719123" cy="2184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EF7F20-BF64-49D9-8890-7214F5C81077}"/>
              </a:ext>
            </a:extLst>
          </p:cNvPr>
          <p:cNvSpPr txBox="1"/>
          <p:nvPr/>
        </p:nvSpPr>
        <p:spPr>
          <a:xfrm>
            <a:off x="6911164" y="3001137"/>
            <a:ext cx="44937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Segmented granite sets in a diamond design, covered with quartz chipping surrounding a themed planting. The memorial is a mini black granite headstone with a base and vase.</a:t>
            </a:r>
          </a:p>
          <a:p>
            <a:endParaRPr lang="en-GB" dirty="0"/>
          </a:p>
          <a:p>
            <a:r>
              <a:rPr lang="en-GB" dirty="0"/>
              <a:t>Available on the West Lawn.</a:t>
            </a:r>
          </a:p>
          <a:p>
            <a:endParaRPr lang="en-GB" dirty="0"/>
          </a:p>
          <a:p>
            <a:r>
              <a:rPr lang="en-GB" dirty="0"/>
              <a:t>Prices start from £1120.00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6EF0EA-6724-4006-B540-14916D1D9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836" y="3866745"/>
            <a:ext cx="2390164" cy="268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9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F421D1D-6598-460F-A11F-C5300BBE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Price List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D1F1E6B-0DBE-46EE-9FFF-3C7C4636D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66360"/>
              </p:ext>
            </p:extLst>
          </p:nvPr>
        </p:nvGraphicFramePr>
        <p:xfrm>
          <a:off x="5142841" y="1220133"/>
          <a:ext cx="5358360" cy="50239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8409">
                  <a:extLst>
                    <a:ext uri="{9D8B030D-6E8A-4147-A177-3AD203B41FA5}">
                      <a16:colId xmlns:a16="http://schemas.microsoft.com/office/drawing/2014/main" val="2160510968"/>
                    </a:ext>
                  </a:extLst>
                </a:gridCol>
                <a:gridCol w="1518287">
                  <a:extLst>
                    <a:ext uri="{9D8B030D-6E8A-4147-A177-3AD203B41FA5}">
                      <a16:colId xmlns:a16="http://schemas.microsoft.com/office/drawing/2014/main" val="2242359679"/>
                    </a:ext>
                  </a:extLst>
                </a:gridCol>
                <a:gridCol w="834508">
                  <a:extLst>
                    <a:ext uri="{9D8B030D-6E8A-4147-A177-3AD203B41FA5}">
                      <a16:colId xmlns:a16="http://schemas.microsoft.com/office/drawing/2014/main" val="2184209259"/>
                    </a:ext>
                  </a:extLst>
                </a:gridCol>
                <a:gridCol w="757156">
                  <a:extLst>
                    <a:ext uri="{9D8B030D-6E8A-4147-A177-3AD203B41FA5}">
                      <a16:colId xmlns:a16="http://schemas.microsoft.com/office/drawing/2014/main" val="443354414"/>
                    </a:ext>
                  </a:extLst>
                </a:gridCol>
              </a:tblGrid>
              <a:tr h="238875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GB" sz="1200" u="sng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MEMORIAL PRICES</a:t>
                      </a:r>
                      <a:endParaRPr lang="en-GB" sz="1200" b="1" u="sng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10 Year </a:t>
                      </a:r>
                    </a:p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Lease</a:t>
                      </a:r>
                      <a:endParaRPr lang="en-GB" sz="12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 Year </a:t>
                      </a:r>
                    </a:p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Lease</a:t>
                      </a:r>
                      <a:endParaRPr lang="en-GB" sz="12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91918267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3101406275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Memorial Leaf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6880" algn="ctr"/>
                          <a:tab pos="942975" algn="r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£160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£195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3950751702"/>
                  </a:ext>
                </a:extLst>
              </a:tr>
              <a:tr h="194237"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N Lawn granite Wall Plaques</a:t>
                      </a:r>
                      <a:endParaRPr lang="en-GB" sz="12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12x6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£246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£291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397305172"/>
                  </a:ext>
                </a:extLst>
              </a:tr>
              <a:tr h="194237"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N Lawn granite Wall Plaques</a:t>
                      </a:r>
                      <a:endParaRPr lang="en-GB" sz="12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12x10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£282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£334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4176121173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Barbican plaque * (including coloured motif)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£392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N/A 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1582970423"/>
                  </a:ext>
                </a:extLst>
              </a:tr>
              <a:tr h="194237"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 Lawn bronze Wall Plaques</a:t>
                      </a:r>
                      <a:endParaRPr lang="en-GB" sz="12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12x6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£424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£457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284217634"/>
                  </a:ext>
                </a:extLst>
              </a:tr>
              <a:tr h="194237"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 Lawn granite Wall Plaques</a:t>
                      </a:r>
                      <a:endParaRPr lang="en-GB" sz="12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7x7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£583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£632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1976223299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indent="-660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 Dedicated Shrub &amp; Plaque (6x4)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£677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£853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1382591850"/>
                  </a:ext>
                </a:extLst>
              </a:tr>
              <a:tr h="194237"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E Lawn granite Wall Plaques</a:t>
                      </a:r>
                      <a:endParaRPr lang="en-GB" sz="1200" b="1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14x7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£697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£767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1953656307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The Courtyard Niche Wall	(top 4 rows) * 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£499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£711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443271170"/>
                  </a:ext>
                </a:extLst>
              </a:tr>
              <a:tr h="194237"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E Lawn bronze Wall Plaques</a:t>
                      </a:r>
                      <a:endParaRPr lang="en-GB" sz="1200" b="1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12x12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£684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£797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3885201053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The Courtyard Niche Wall	(bottom 3 rows) * 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£644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£895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890374884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The Courtyard Niche Wall	(middle 6 rows) * 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£746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£1041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810410330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Border Memorial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£746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£1041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1774224579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Rosebed Memorial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£746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£1041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316084579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The Courtyard Garden*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£992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£1148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2430681922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Weeping Tree  Memorial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£1120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£1345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553849975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Fir Tree Memorial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£1120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£1345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1359775375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East Lawn Memorial Boulder and vase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£1120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£1345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158328978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Yew Gardens 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£1120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£1345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1641605409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North Lawn Vaults * 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£1326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£1626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1672883586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cs typeface="Arial" panose="020B0604020202020204" pitchFamily="34" charset="0"/>
                        </a:rPr>
                        <a:t>Garden Seat incl. Plaque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£1506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£1954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1221385541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Private Garden/Tree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£2154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£2638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3378976837"/>
                  </a:ext>
                </a:extLst>
              </a:tr>
              <a:tr h="19423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Individual Family Garden by appointment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58" marR="4395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£4400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58" marR="43958" marT="0" marB="0"/>
                </a:tc>
                <a:tc>
                  <a:txBody>
                    <a:bodyPr/>
                    <a:lstStyle/>
                    <a:p>
                      <a:pPr indent="-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£5722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58" marR="43958" marT="0" marB="0"/>
                </a:tc>
                <a:extLst>
                  <a:ext uri="{0D108BD9-81ED-4DB2-BD59-A6C34878D82A}">
                    <a16:rowId xmlns:a16="http://schemas.microsoft.com/office/drawing/2014/main" val="34981216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D178038-5B8D-478F-B9EC-F7B467C009AE}"/>
              </a:ext>
            </a:extLst>
          </p:cNvPr>
          <p:cNvSpPr txBox="1"/>
          <p:nvPr/>
        </p:nvSpPr>
        <p:spPr>
          <a:xfrm>
            <a:off x="513401" y="4762381"/>
            <a:ext cx="3856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* A motif is included in the fee for these memorials but a photo plaque is extra </a:t>
            </a:r>
            <a:endParaRPr lang="en-GB" sz="1200" dirty="0">
              <a:solidFill>
                <a:schemeClr val="bg1"/>
              </a:solidFill>
            </a:endParaRP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 </a:t>
            </a:r>
            <a:endParaRPr lang="en-GB" sz="1200" dirty="0">
              <a:solidFill>
                <a:schemeClr val="bg1"/>
              </a:solidFill>
            </a:endParaRP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	(4 x 6 cm) 	Black and white	 £116.00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	</a:t>
            </a:r>
            <a:r>
              <a:rPr lang="fr-FR" sz="1200" b="1" dirty="0">
                <a:solidFill>
                  <a:schemeClr val="bg1"/>
                </a:solidFill>
              </a:rPr>
              <a:t>(4 x 6 cm)	Colour 		 £160.00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64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2C2C76-04FD-484E-AF57-A29AC8E9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Map of Grounds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4AC6A3-19DA-4038-AB73-F1A3F59B7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5145150" y="459611"/>
            <a:ext cx="5201493" cy="59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61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B923-F3FF-4F38-9C8C-60EBA91D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Styles of Memorials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520912-5CFD-4BFE-9E17-309BD9CF1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528" y="2557775"/>
            <a:ext cx="2328407" cy="174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1E494-36BC-450E-BFA7-527FC8E81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721" y="2389965"/>
            <a:ext cx="1903669" cy="1921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39A1-C13F-4D7D-9EE2-EDDA1F1E3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10" y="4646429"/>
            <a:ext cx="2052525" cy="1874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D1273-C592-42F1-B0BB-4327B0D82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353" y="4646429"/>
            <a:ext cx="2499730" cy="2003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89CFC7-EFEB-42F0-9F34-5B7501DB3BA1}"/>
              </a:ext>
            </a:extLst>
          </p:cNvPr>
          <p:cNvSpPr txBox="1"/>
          <p:nvPr/>
        </p:nvSpPr>
        <p:spPr>
          <a:xfrm>
            <a:off x="3944679" y="3284562"/>
            <a:ext cx="34981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Boulder A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Boulder A1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Boulder B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Boulder 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ED7092-237C-4014-B62D-D4FC9C9CAF99}"/>
              </a:ext>
            </a:extLst>
          </p:cNvPr>
          <p:cNvCxnSpPr/>
          <p:nvPr/>
        </p:nvCxnSpPr>
        <p:spPr>
          <a:xfrm flipH="1" flipV="1">
            <a:off x="3030279" y="3284562"/>
            <a:ext cx="2020186" cy="1444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5BD610-4C74-48F3-9BA1-BF35B060768C}"/>
              </a:ext>
            </a:extLst>
          </p:cNvPr>
          <p:cNvCxnSpPr>
            <a:cxnSpLocks/>
          </p:cNvCxnSpPr>
          <p:nvPr/>
        </p:nvCxnSpPr>
        <p:spPr>
          <a:xfrm flipV="1">
            <a:off x="6464595" y="3284563"/>
            <a:ext cx="2388782" cy="6870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403A0C-B5D4-4E71-921B-9244ADC671CE}"/>
              </a:ext>
            </a:extLst>
          </p:cNvPr>
          <p:cNvCxnSpPr>
            <a:cxnSpLocks/>
          </p:cNvCxnSpPr>
          <p:nvPr/>
        </p:nvCxnSpPr>
        <p:spPr>
          <a:xfrm flipH="1">
            <a:off x="3218121" y="4591791"/>
            <a:ext cx="1842977" cy="7831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11B82A-3E52-48BC-A35A-9A5149CFA592}"/>
              </a:ext>
            </a:extLst>
          </p:cNvPr>
          <p:cNvCxnSpPr/>
          <p:nvPr/>
        </p:nvCxnSpPr>
        <p:spPr>
          <a:xfrm>
            <a:off x="6294474" y="5124893"/>
            <a:ext cx="2243470" cy="55289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84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0E938-F59F-4AF5-BCF5-B806A9C6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Styles of Memorials Cont’d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7F9747-DAF4-4ABC-B298-737B0D96E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41" y="2502880"/>
            <a:ext cx="2238267" cy="2734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EDFE8-CA21-4100-9737-4D72C5CD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614" y="2502880"/>
            <a:ext cx="2329609" cy="2616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8A99F-F164-476D-9C82-820E408D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45" y="4417826"/>
            <a:ext cx="1789044" cy="2126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2AC1D8-95BF-41D8-924E-6C96CBABCD5B}"/>
              </a:ext>
            </a:extLst>
          </p:cNvPr>
          <p:cNvSpPr txBox="1"/>
          <p:nvPr/>
        </p:nvSpPr>
        <p:spPr>
          <a:xfrm>
            <a:off x="4341229" y="2440174"/>
            <a:ext cx="3253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Book of memories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Mini Headstone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Plaque F - Shrub &amp; Plaque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AFB6FB-370A-49E5-90F2-53F354A5EDBC}"/>
              </a:ext>
            </a:extLst>
          </p:cNvPr>
          <p:cNvCxnSpPr/>
          <p:nvPr/>
        </p:nvCxnSpPr>
        <p:spPr>
          <a:xfrm flipH="1">
            <a:off x="2870791" y="2615609"/>
            <a:ext cx="2052854" cy="81339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3C3FA5-EDCE-449B-9901-1D2FB4E4078D}"/>
              </a:ext>
            </a:extLst>
          </p:cNvPr>
          <p:cNvCxnSpPr/>
          <p:nvPr/>
        </p:nvCxnSpPr>
        <p:spPr>
          <a:xfrm>
            <a:off x="7081284" y="3178838"/>
            <a:ext cx="1956390" cy="3618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888D05-D855-4BF7-94F1-21617E9489AA}"/>
              </a:ext>
            </a:extLst>
          </p:cNvPr>
          <p:cNvCxnSpPr/>
          <p:nvPr/>
        </p:nvCxnSpPr>
        <p:spPr>
          <a:xfrm>
            <a:off x="5624623" y="3870049"/>
            <a:ext cx="0" cy="4467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74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B6D8-66A8-4A36-B5E7-36A27C3B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Styles of Memorials Cont’d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64794C-1895-4AE6-A568-E05B4E3BF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117" y="2636874"/>
            <a:ext cx="3646755" cy="1066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1912EC-12AA-4399-89AB-5C97C1BE2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456" y="4055582"/>
            <a:ext cx="3212111" cy="2382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3F89E-EC14-40BD-99B9-198B5EB94FC0}"/>
              </a:ext>
            </a:extLst>
          </p:cNvPr>
          <p:cNvSpPr txBox="1"/>
          <p:nvPr/>
        </p:nvSpPr>
        <p:spPr>
          <a:xfrm>
            <a:off x="4890977" y="3795823"/>
            <a:ext cx="2690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Bench Plaque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Memorial Leaf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EA27C2-8A83-4DCC-853C-C42680F7B9B6}"/>
              </a:ext>
            </a:extLst>
          </p:cNvPr>
          <p:cNvCxnSpPr/>
          <p:nvPr/>
        </p:nvCxnSpPr>
        <p:spPr>
          <a:xfrm flipH="1" flipV="1">
            <a:off x="4104167" y="3242930"/>
            <a:ext cx="1244010" cy="680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CFBF45-B8B4-4A45-9B68-612605A1BB09}"/>
              </a:ext>
            </a:extLst>
          </p:cNvPr>
          <p:cNvCxnSpPr>
            <a:endCxn id="5" idx="1"/>
          </p:cNvCxnSpPr>
          <p:nvPr/>
        </p:nvCxnSpPr>
        <p:spPr>
          <a:xfrm>
            <a:off x="7113181" y="4593265"/>
            <a:ext cx="1551275" cy="653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52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2B5F-7032-4A4C-A4B3-52941A8D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Memorial Garden Seats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AF876A-E0BB-46C8-96D4-490BB85D0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270" y="2668772"/>
            <a:ext cx="3774781" cy="3542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B5429-F1DF-468B-BCBF-9533D4512512}"/>
              </a:ext>
            </a:extLst>
          </p:cNvPr>
          <p:cNvSpPr txBox="1"/>
          <p:nvPr/>
        </p:nvSpPr>
        <p:spPr>
          <a:xfrm>
            <a:off x="6188148" y="3216349"/>
            <a:ext cx="4369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Teak Garden Seats with cast bronze plaques can be placed at an agreed location within the grounds of the crematorium.</a:t>
            </a:r>
          </a:p>
          <a:p>
            <a:endParaRPr lang="en-GB" dirty="0"/>
          </a:p>
          <a:p>
            <a:r>
              <a:rPr lang="en-GB" dirty="0"/>
              <a:t>Prices start from £1506.00</a:t>
            </a:r>
          </a:p>
        </p:txBody>
      </p:sp>
    </p:spTree>
    <p:extLst>
      <p:ext uri="{BB962C8B-B14F-4D97-AF65-F5344CB8AC3E}">
        <p14:creationId xmlns:p14="http://schemas.microsoft.com/office/powerpoint/2010/main" val="126359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9FAF4-13B9-4D8C-8081-9F375AD6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Courtyard Niche Wall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92D63F-18DC-479E-A8DE-AE7929CD3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481" y="3306724"/>
            <a:ext cx="4979447" cy="279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A3399-9C87-4C4E-B1CF-5750AD4F9776}"/>
              </a:ext>
            </a:extLst>
          </p:cNvPr>
          <p:cNvSpPr txBox="1"/>
          <p:nvPr/>
        </p:nvSpPr>
        <p:spPr>
          <a:xfrm>
            <a:off x="6447099" y="2858947"/>
            <a:ext cx="46022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Above ground placement of cremated remains set in this Italianate black granite wall. Cremated remains would be placed inside a special casket. The plaque holds 2 inscriptions of four lines in Roman style text.</a:t>
            </a:r>
          </a:p>
          <a:p>
            <a:endParaRPr lang="en-GB" dirty="0"/>
          </a:p>
          <a:p>
            <a:r>
              <a:rPr lang="en-GB" dirty="0"/>
              <a:t>Prices start from £499.00</a:t>
            </a:r>
          </a:p>
        </p:txBody>
      </p:sp>
    </p:spTree>
    <p:extLst>
      <p:ext uri="{BB962C8B-B14F-4D97-AF65-F5344CB8AC3E}">
        <p14:creationId xmlns:p14="http://schemas.microsoft.com/office/powerpoint/2010/main" val="3011304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EA071-4468-42E9-BEB6-66BE9943B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Courtyard Garden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782064-0839-41F6-B1B2-15B522099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726" y="3216349"/>
            <a:ext cx="5034201" cy="259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52FBD-0BB6-4F1A-8EFA-3C61CA4A522A}"/>
              </a:ext>
            </a:extLst>
          </p:cNvPr>
          <p:cNvSpPr txBox="1"/>
          <p:nvPr/>
        </p:nvSpPr>
        <p:spPr>
          <a:xfrm>
            <a:off x="6578075" y="2745011"/>
            <a:ext cx="44869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focal point of the Courtyard area is the raised garden, which has plaques surrounding the sides. The Plaque holds 2 inscriptions four lines of Roman style text. Between the flowerbed and the plaques there is a channel designed to hold pot plants. The garden planting is seasonally changed.</a:t>
            </a:r>
          </a:p>
          <a:p>
            <a:endParaRPr lang="en-GB" dirty="0"/>
          </a:p>
          <a:p>
            <a:r>
              <a:rPr lang="en-GB" dirty="0"/>
              <a:t>Prices start at £992.00</a:t>
            </a:r>
          </a:p>
        </p:txBody>
      </p:sp>
    </p:spTree>
    <p:extLst>
      <p:ext uri="{BB962C8B-B14F-4D97-AF65-F5344CB8AC3E}">
        <p14:creationId xmlns:p14="http://schemas.microsoft.com/office/powerpoint/2010/main" val="40423724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88E0A313EB8A45B00B83E3D8595A5D" ma:contentTypeVersion="6" ma:contentTypeDescription="Create a new document." ma:contentTypeScope="" ma:versionID="c74850c06be8e97b5ffa22deb0d6e72d">
  <xsd:schema xmlns:xsd="http://www.w3.org/2001/XMLSchema" xmlns:xs="http://www.w3.org/2001/XMLSchema" xmlns:p="http://schemas.microsoft.com/office/2006/metadata/properties" xmlns:ns2="0c3c897e-7d3b-47d0-ae46-f380be70a269" targetNamespace="http://schemas.microsoft.com/office/2006/metadata/properties" ma:root="true" ma:fieldsID="1e5adf354ca59bf618a12f336bbe1a52" ns2:_="">
    <xsd:import namespace="0c3c897e-7d3b-47d0-ae46-f380be70a2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c897e-7d3b-47d0-ae46-f380be70a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C994BC-3C2D-43D4-AAF2-437A54950D2E}"/>
</file>

<file path=customXml/itemProps2.xml><?xml version="1.0" encoding="utf-8"?>
<ds:datastoreItem xmlns:ds="http://schemas.openxmlformats.org/officeDocument/2006/customXml" ds:itemID="{0EACC88B-1BAD-4209-A7CC-9B4857CD2A46}"/>
</file>

<file path=customXml/itemProps3.xml><?xml version="1.0" encoding="utf-8"?>
<ds:datastoreItem xmlns:ds="http://schemas.openxmlformats.org/officeDocument/2006/customXml" ds:itemID="{41732F33-CC93-4BB0-8746-8A06E006066C}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122</TotalTime>
  <Words>995</Words>
  <Application>Microsoft Office PowerPoint</Application>
  <PresentationFormat>Widescreen</PresentationFormat>
  <Paragraphs>199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Times New Roman</vt:lpstr>
      <vt:lpstr>Wingdings 3</vt:lpstr>
      <vt:lpstr>Ion Boardroom</vt:lpstr>
      <vt:lpstr> Masonhill Crematorium Memorials </vt:lpstr>
      <vt:lpstr>Overview</vt:lpstr>
      <vt:lpstr>Map of Grounds</vt:lpstr>
      <vt:lpstr>Styles of Memorials </vt:lpstr>
      <vt:lpstr>Styles of Memorials Cont’d </vt:lpstr>
      <vt:lpstr>Styles of Memorials Cont’d </vt:lpstr>
      <vt:lpstr> Memorial Garden Seats</vt:lpstr>
      <vt:lpstr>Courtyard Niche Wall</vt:lpstr>
      <vt:lpstr>The Courtyard Garden</vt:lpstr>
      <vt:lpstr>South Path</vt:lpstr>
      <vt:lpstr>Rose bed Memorial</vt:lpstr>
      <vt:lpstr>Border Memorial</vt:lpstr>
      <vt:lpstr>North Lawn Vaults</vt:lpstr>
      <vt:lpstr>Barbican Plaques</vt:lpstr>
      <vt:lpstr>Private Garden</vt:lpstr>
      <vt:lpstr>Weeping Tree Memorial</vt:lpstr>
      <vt:lpstr>Individual Family Garden</vt:lpstr>
      <vt:lpstr>Memorial Leaf</vt:lpstr>
      <vt:lpstr>Shrub &amp; Plaque</vt:lpstr>
      <vt:lpstr>Wall Plaques</vt:lpstr>
      <vt:lpstr>Yew Garden</vt:lpstr>
      <vt:lpstr>Price List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Masonhill Crematorium Memorials</dc:title>
  <dc:creator>Ferguson, Megan</dc:creator>
  <cp:lastModifiedBy>Ferguson, Megan</cp:lastModifiedBy>
  <cp:revision>16</cp:revision>
  <dcterms:created xsi:type="dcterms:W3CDTF">2021-08-03T12:46:49Z</dcterms:created>
  <dcterms:modified xsi:type="dcterms:W3CDTF">2021-08-06T12:00:38Z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0x010100D788E0A313EB8A45B00B83E3D8595A5D</vt:lpwstr>
  </property>
</Properties>
</file>