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57" r:id="rId6"/>
    <p:sldId id="258" r:id="rId7"/>
    <p:sldId id="261" r:id="rId8"/>
    <p:sldId id="262" r:id="rId9"/>
    <p:sldId id="263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49" autoAdjust="0"/>
    <p:restoredTop sz="90232" autoAdjust="0"/>
  </p:normalViewPr>
  <p:slideViewPr>
    <p:cSldViewPr snapToGrid="0">
      <p:cViewPr varScale="1">
        <p:scale>
          <a:sx n="95" d="100"/>
          <a:sy n="95" d="100"/>
        </p:scale>
        <p:origin x="10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B81E2-3EC4-400F-B83E-429203DAF4B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756492-7784-4B0E-863C-CAF3786C0E3A}">
      <dgm:prSet custT="1"/>
      <dgm:spPr/>
      <dgm:t>
        <a:bodyPr/>
        <a:lstStyle/>
        <a:p>
          <a:r>
            <a:rPr lang="en-GB" sz="1200" dirty="0"/>
            <a:t>1.</a:t>
          </a:r>
        </a:p>
        <a:p>
          <a:r>
            <a:rPr lang="en-GB" sz="1200" dirty="0"/>
            <a:t> Contract Strategy Stage – development of contract</a:t>
          </a:r>
        </a:p>
      </dgm:t>
    </dgm:pt>
    <dgm:pt modelId="{70B738BE-64A7-4539-9ED8-A2D7FE12DC7C}" type="parTrans" cxnId="{99F03FBA-053A-4819-A456-922C4B61C6FC}">
      <dgm:prSet/>
      <dgm:spPr/>
      <dgm:t>
        <a:bodyPr/>
        <a:lstStyle/>
        <a:p>
          <a:endParaRPr lang="en-GB" sz="4400"/>
        </a:p>
      </dgm:t>
    </dgm:pt>
    <dgm:pt modelId="{DFA4DDEC-43EB-4D53-B839-547C46AB5F4B}" type="sibTrans" cxnId="{99F03FBA-053A-4819-A456-922C4B61C6FC}">
      <dgm:prSet/>
      <dgm:spPr/>
      <dgm:t>
        <a:bodyPr/>
        <a:lstStyle/>
        <a:p>
          <a:endParaRPr lang="en-GB" sz="4400"/>
        </a:p>
      </dgm:t>
    </dgm:pt>
    <dgm:pt modelId="{1C3BC2D3-217D-4221-973E-CFEC7399C354}">
      <dgm:prSet custT="1"/>
      <dgm:spPr/>
      <dgm:t>
        <a:bodyPr/>
        <a:lstStyle/>
        <a:p>
          <a:r>
            <a:rPr lang="en-GB" sz="1200" dirty="0"/>
            <a:t>2. </a:t>
          </a:r>
        </a:p>
        <a:p>
          <a:r>
            <a:rPr lang="en-GB" sz="1200" dirty="0"/>
            <a:t>Contract Tendered or Direct Award </a:t>
          </a:r>
        </a:p>
        <a:p>
          <a:r>
            <a:rPr lang="en-GB" sz="1200" dirty="0"/>
            <a:t>SAC HSCP KPIs (and guidance) included within documentation</a:t>
          </a:r>
        </a:p>
      </dgm:t>
    </dgm:pt>
    <dgm:pt modelId="{C64F30DF-AB6C-4D4D-9BCD-2A0AD5D31AA8}" type="parTrans" cxnId="{02F5D943-E156-4CE9-AEBA-5CC81872F84E}">
      <dgm:prSet/>
      <dgm:spPr/>
      <dgm:t>
        <a:bodyPr/>
        <a:lstStyle/>
        <a:p>
          <a:endParaRPr lang="en-GB" sz="4400"/>
        </a:p>
      </dgm:t>
    </dgm:pt>
    <dgm:pt modelId="{651620A7-C4D0-4C90-B56F-AEE1FD7899F7}" type="sibTrans" cxnId="{02F5D943-E156-4CE9-AEBA-5CC81872F84E}">
      <dgm:prSet/>
      <dgm:spPr/>
      <dgm:t>
        <a:bodyPr/>
        <a:lstStyle/>
        <a:p>
          <a:endParaRPr lang="en-GB" sz="4400"/>
        </a:p>
      </dgm:t>
    </dgm:pt>
    <dgm:pt modelId="{6100D5F6-EEF5-4C07-A210-B52805D8EF9F}">
      <dgm:prSet custT="1"/>
      <dgm:spPr/>
      <dgm:t>
        <a:bodyPr/>
        <a:lstStyle/>
        <a:p>
          <a:r>
            <a:rPr lang="en-GB" sz="1200" dirty="0"/>
            <a:t>3. </a:t>
          </a:r>
        </a:p>
        <a:p>
          <a:r>
            <a:rPr lang="en-GB" sz="1200" dirty="0"/>
            <a:t>Contract Award </a:t>
          </a:r>
        </a:p>
      </dgm:t>
    </dgm:pt>
    <dgm:pt modelId="{CC68627B-2042-4D32-83FA-5A6E1CE457C0}" type="parTrans" cxnId="{0C62C861-712F-4D3D-AB67-BE6F531D8444}">
      <dgm:prSet/>
      <dgm:spPr/>
      <dgm:t>
        <a:bodyPr/>
        <a:lstStyle/>
        <a:p>
          <a:endParaRPr lang="en-GB" sz="4400"/>
        </a:p>
      </dgm:t>
    </dgm:pt>
    <dgm:pt modelId="{D7AE7EA5-55BC-4445-8F1A-96571D4AF261}" type="sibTrans" cxnId="{0C62C861-712F-4D3D-AB67-BE6F531D8444}">
      <dgm:prSet/>
      <dgm:spPr/>
      <dgm:t>
        <a:bodyPr/>
        <a:lstStyle/>
        <a:p>
          <a:endParaRPr lang="en-GB" sz="4400"/>
        </a:p>
      </dgm:t>
    </dgm:pt>
    <dgm:pt modelId="{9A310DE1-D6F8-4B38-80B5-BB7F7B8C0FD6}">
      <dgm:prSet custT="1"/>
      <dgm:spPr/>
      <dgm:t>
        <a:bodyPr/>
        <a:lstStyle/>
        <a:p>
          <a:r>
            <a:rPr lang="en-GB" sz="1200" dirty="0"/>
            <a:t>4.</a:t>
          </a:r>
        </a:p>
        <a:p>
          <a:r>
            <a:rPr lang="en-GB" sz="1200" dirty="0"/>
            <a:t>CSM and Commissioning Teams Notified </a:t>
          </a:r>
        </a:p>
        <a:p>
          <a:r>
            <a:rPr lang="en-GB" sz="1200" dirty="0"/>
            <a:t>Contract set up on PCS-T; </a:t>
          </a:r>
        </a:p>
      </dgm:t>
    </dgm:pt>
    <dgm:pt modelId="{669DC435-A8CD-4AE7-9E97-158F0B908EC6}" type="parTrans" cxnId="{5433F6EB-A888-467F-8921-2C92C873FC00}">
      <dgm:prSet/>
      <dgm:spPr/>
      <dgm:t>
        <a:bodyPr/>
        <a:lstStyle/>
        <a:p>
          <a:endParaRPr lang="en-GB" sz="4400"/>
        </a:p>
      </dgm:t>
    </dgm:pt>
    <dgm:pt modelId="{B1B30087-EB2F-4E07-A171-2D6107B9D21F}" type="sibTrans" cxnId="{5433F6EB-A888-467F-8921-2C92C873FC00}">
      <dgm:prSet/>
      <dgm:spPr/>
      <dgm:t>
        <a:bodyPr/>
        <a:lstStyle/>
        <a:p>
          <a:endParaRPr lang="en-GB" sz="4400"/>
        </a:p>
      </dgm:t>
    </dgm:pt>
    <dgm:pt modelId="{6BF2CE7C-A5B3-4389-B43A-4075FD6AD7D2}">
      <dgm:prSet custT="1"/>
      <dgm:spPr/>
      <dgm:t>
        <a:bodyPr/>
        <a:lstStyle/>
        <a:p>
          <a:r>
            <a:rPr lang="en-GB" sz="1200" dirty="0"/>
            <a:t>5. </a:t>
          </a:r>
        </a:p>
        <a:p>
          <a:r>
            <a:rPr lang="en-GB" sz="1200" dirty="0"/>
            <a:t>Balanced Scorecard issued depending on the SA HSCP Quality Assurance Schedule</a:t>
          </a:r>
        </a:p>
      </dgm:t>
    </dgm:pt>
    <dgm:pt modelId="{3490658E-7E82-4A1A-A710-A76AB3DCBF51}" type="parTrans" cxnId="{31F75B2D-F113-41B7-8A65-E9308BE135F3}">
      <dgm:prSet/>
      <dgm:spPr/>
      <dgm:t>
        <a:bodyPr/>
        <a:lstStyle/>
        <a:p>
          <a:endParaRPr lang="en-GB" sz="4400"/>
        </a:p>
      </dgm:t>
    </dgm:pt>
    <dgm:pt modelId="{FF0EA4A0-3B37-47FF-B80C-D2FB3796F999}" type="sibTrans" cxnId="{31F75B2D-F113-41B7-8A65-E9308BE135F3}">
      <dgm:prSet/>
      <dgm:spPr/>
      <dgm:t>
        <a:bodyPr/>
        <a:lstStyle/>
        <a:p>
          <a:endParaRPr lang="en-GB" sz="4400"/>
        </a:p>
      </dgm:t>
    </dgm:pt>
    <dgm:pt modelId="{F563AFCD-68D1-4EBC-A065-F7686DE1AD19}">
      <dgm:prSet custT="1"/>
      <dgm:spPr/>
      <dgm:t>
        <a:bodyPr/>
        <a:lstStyle/>
        <a:p>
          <a:r>
            <a:rPr lang="en-GB" sz="1200" dirty="0"/>
            <a:t>6.</a:t>
          </a:r>
        </a:p>
        <a:p>
          <a:r>
            <a:rPr lang="en-GB" sz="1200" dirty="0"/>
            <a:t>Results from Balanced Scorecards shared with Providers and Contract Evaluators within 14 days </a:t>
          </a:r>
        </a:p>
      </dgm:t>
    </dgm:pt>
    <dgm:pt modelId="{1ABCA36A-FB75-4DA7-898E-0AB57BF63B5D}" type="parTrans" cxnId="{948D4243-09E2-4A37-B75A-8F90FA3E76DD}">
      <dgm:prSet/>
      <dgm:spPr/>
      <dgm:t>
        <a:bodyPr/>
        <a:lstStyle/>
        <a:p>
          <a:endParaRPr lang="en-GB" sz="4400"/>
        </a:p>
      </dgm:t>
    </dgm:pt>
    <dgm:pt modelId="{67E39F20-56DF-4084-BB54-D04F416B3E33}" type="sibTrans" cxnId="{948D4243-09E2-4A37-B75A-8F90FA3E76DD}">
      <dgm:prSet/>
      <dgm:spPr/>
      <dgm:t>
        <a:bodyPr/>
        <a:lstStyle/>
        <a:p>
          <a:endParaRPr lang="en-GB" sz="4400"/>
        </a:p>
      </dgm:t>
    </dgm:pt>
    <dgm:pt modelId="{71CC074C-4A6E-4C8A-8911-F5A6B20B723F}">
      <dgm:prSet custT="1"/>
      <dgm:spPr/>
      <dgm:t>
        <a:bodyPr/>
        <a:lstStyle/>
        <a:p>
          <a:r>
            <a:rPr lang="en-GB" sz="1200" dirty="0"/>
            <a:t>7.</a:t>
          </a:r>
        </a:p>
        <a:p>
          <a:r>
            <a:rPr lang="en-GB" sz="1200" dirty="0"/>
            <a:t>CSM Meetings scheduled as required</a:t>
          </a:r>
        </a:p>
      </dgm:t>
    </dgm:pt>
    <dgm:pt modelId="{3903FC3A-6C8E-4359-94D2-16D66416583D}" type="parTrans" cxnId="{C07D2D34-62BC-43FF-81C8-0FDEF38DEA7E}">
      <dgm:prSet/>
      <dgm:spPr/>
      <dgm:t>
        <a:bodyPr/>
        <a:lstStyle/>
        <a:p>
          <a:endParaRPr lang="en-GB" sz="4400"/>
        </a:p>
      </dgm:t>
    </dgm:pt>
    <dgm:pt modelId="{016EEFDE-D956-4A41-828E-B38E7C2592F9}" type="sibTrans" cxnId="{C07D2D34-62BC-43FF-81C8-0FDEF38DEA7E}">
      <dgm:prSet/>
      <dgm:spPr/>
      <dgm:t>
        <a:bodyPr/>
        <a:lstStyle/>
        <a:p>
          <a:endParaRPr lang="en-GB" sz="4400"/>
        </a:p>
      </dgm:t>
    </dgm:pt>
    <dgm:pt modelId="{6FF68B53-6768-41AB-907E-9A9C9007BD5E}">
      <dgm:prSet custT="1"/>
      <dgm:spPr/>
      <dgm:t>
        <a:bodyPr/>
        <a:lstStyle/>
        <a:p>
          <a:r>
            <a:rPr lang="en-GB" sz="1200" dirty="0"/>
            <a:t>8. </a:t>
          </a:r>
        </a:p>
        <a:p>
          <a:r>
            <a:rPr lang="en-GB" sz="1200" dirty="0"/>
            <a:t>Contract Owners can still meet with Providers on a schedule out with the CSM process</a:t>
          </a:r>
        </a:p>
      </dgm:t>
    </dgm:pt>
    <dgm:pt modelId="{66D1DBCD-0E1C-4C24-8EDE-D86CE6D587A9}" type="parTrans" cxnId="{1605D146-D49E-4F06-85D0-D90216840BCC}">
      <dgm:prSet/>
      <dgm:spPr/>
      <dgm:t>
        <a:bodyPr/>
        <a:lstStyle/>
        <a:p>
          <a:endParaRPr lang="en-GB" sz="4400"/>
        </a:p>
      </dgm:t>
    </dgm:pt>
    <dgm:pt modelId="{A8451499-62FE-46A5-8E8F-1A7F100A5545}" type="sibTrans" cxnId="{1605D146-D49E-4F06-85D0-D90216840BCC}">
      <dgm:prSet/>
      <dgm:spPr/>
      <dgm:t>
        <a:bodyPr/>
        <a:lstStyle/>
        <a:p>
          <a:endParaRPr lang="en-GB" sz="4400"/>
        </a:p>
      </dgm:t>
    </dgm:pt>
    <dgm:pt modelId="{11B85988-559E-41D1-BCC9-BC211ABA4A7B}" type="pres">
      <dgm:prSet presAssocID="{711B81E2-3EC4-400F-B83E-429203DAF4B7}" presName="cycle" presStyleCnt="0">
        <dgm:presLayoutVars>
          <dgm:dir/>
          <dgm:resizeHandles val="exact"/>
        </dgm:presLayoutVars>
      </dgm:prSet>
      <dgm:spPr/>
    </dgm:pt>
    <dgm:pt modelId="{1B912417-AF01-466C-99C3-85F598D3825A}" type="pres">
      <dgm:prSet presAssocID="{8A756492-7784-4B0E-863C-CAF3786C0E3A}" presName="node" presStyleLbl="node1" presStyleIdx="0" presStyleCnt="8" custScaleX="158951" custScaleY="154842">
        <dgm:presLayoutVars>
          <dgm:bulletEnabled val="1"/>
        </dgm:presLayoutVars>
      </dgm:prSet>
      <dgm:spPr/>
    </dgm:pt>
    <dgm:pt modelId="{88E71187-4E81-466F-A14E-7C3D7AEBB99A}" type="pres">
      <dgm:prSet presAssocID="{8A756492-7784-4B0E-863C-CAF3786C0E3A}" presName="spNode" presStyleCnt="0"/>
      <dgm:spPr/>
    </dgm:pt>
    <dgm:pt modelId="{E1E99938-72C3-48A7-BB42-115DB3C15285}" type="pres">
      <dgm:prSet presAssocID="{DFA4DDEC-43EB-4D53-B839-547C46AB5F4B}" presName="sibTrans" presStyleLbl="sibTrans1D1" presStyleIdx="0" presStyleCnt="8"/>
      <dgm:spPr/>
    </dgm:pt>
    <dgm:pt modelId="{64FCC83F-E688-4549-9448-2D30C990AAA2}" type="pres">
      <dgm:prSet presAssocID="{1C3BC2D3-217D-4221-973E-CFEC7399C354}" presName="node" presStyleLbl="node1" presStyleIdx="1" presStyleCnt="8" custScaleX="164623" custScaleY="148182" custRadScaleRad="100097" custRadScaleInc="44517">
        <dgm:presLayoutVars>
          <dgm:bulletEnabled val="1"/>
        </dgm:presLayoutVars>
      </dgm:prSet>
      <dgm:spPr/>
    </dgm:pt>
    <dgm:pt modelId="{F984BFF8-116E-4E97-BD22-187D2211DBD9}" type="pres">
      <dgm:prSet presAssocID="{1C3BC2D3-217D-4221-973E-CFEC7399C354}" presName="spNode" presStyleCnt="0"/>
      <dgm:spPr/>
    </dgm:pt>
    <dgm:pt modelId="{ABAA288D-5F3E-48C5-AD86-61CD3AC04980}" type="pres">
      <dgm:prSet presAssocID="{651620A7-C4D0-4C90-B56F-AEE1FD7899F7}" presName="sibTrans" presStyleLbl="sibTrans1D1" presStyleIdx="1" presStyleCnt="8"/>
      <dgm:spPr/>
    </dgm:pt>
    <dgm:pt modelId="{AD20E13E-AB50-416C-B845-D9FFD8F8827E}" type="pres">
      <dgm:prSet presAssocID="{6100D5F6-EEF5-4C07-A210-B52805D8EF9F}" presName="node" presStyleLbl="node1" presStyleIdx="2" presStyleCnt="8" custScaleX="155236" custScaleY="127851" custRadScaleRad="99780" custRadScaleInc="-23646">
        <dgm:presLayoutVars>
          <dgm:bulletEnabled val="1"/>
        </dgm:presLayoutVars>
      </dgm:prSet>
      <dgm:spPr/>
    </dgm:pt>
    <dgm:pt modelId="{C14E0E20-ECAB-409D-84E5-387F19C57045}" type="pres">
      <dgm:prSet presAssocID="{6100D5F6-EEF5-4C07-A210-B52805D8EF9F}" presName="spNode" presStyleCnt="0"/>
      <dgm:spPr/>
    </dgm:pt>
    <dgm:pt modelId="{947F9E55-9A0C-43D2-BA17-596FEDF71D35}" type="pres">
      <dgm:prSet presAssocID="{D7AE7EA5-55BC-4445-8F1A-96571D4AF261}" presName="sibTrans" presStyleLbl="sibTrans1D1" presStyleIdx="2" presStyleCnt="8"/>
      <dgm:spPr/>
    </dgm:pt>
    <dgm:pt modelId="{5533AB33-02DB-44D9-84C0-DC883D4E1EB4}" type="pres">
      <dgm:prSet presAssocID="{9A310DE1-D6F8-4B38-80B5-BB7F7B8C0FD6}" presName="node" presStyleLbl="node1" presStyleIdx="3" presStyleCnt="8" custScaleX="191651" custScaleY="171411" custRadScaleRad="103724" custRadScaleInc="-89766">
        <dgm:presLayoutVars>
          <dgm:bulletEnabled val="1"/>
        </dgm:presLayoutVars>
      </dgm:prSet>
      <dgm:spPr/>
    </dgm:pt>
    <dgm:pt modelId="{391D86DB-994B-45A2-93B5-61936670BCFE}" type="pres">
      <dgm:prSet presAssocID="{9A310DE1-D6F8-4B38-80B5-BB7F7B8C0FD6}" presName="spNode" presStyleCnt="0"/>
      <dgm:spPr/>
    </dgm:pt>
    <dgm:pt modelId="{29BAF488-B083-43E1-9DA3-B7FDA6D8F00F}" type="pres">
      <dgm:prSet presAssocID="{B1B30087-EB2F-4E07-A171-2D6107B9D21F}" presName="sibTrans" presStyleLbl="sibTrans1D1" presStyleIdx="3" presStyleCnt="8"/>
      <dgm:spPr/>
    </dgm:pt>
    <dgm:pt modelId="{4F635899-26F5-4B48-8702-AE19EBF57442}" type="pres">
      <dgm:prSet presAssocID="{6BF2CE7C-A5B3-4389-B43A-4075FD6AD7D2}" presName="node" presStyleLbl="node1" presStyleIdx="4" presStyleCnt="8" custScaleX="153748" custScaleY="173008" custRadScaleRad="93628" custRadScaleInc="-23519">
        <dgm:presLayoutVars>
          <dgm:bulletEnabled val="1"/>
        </dgm:presLayoutVars>
      </dgm:prSet>
      <dgm:spPr/>
    </dgm:pt>
    <dgm:pt modelId="{401725F7-4859-4968-A2D5-50F384158014}" type="pres">
      <dgm:prSet presAssocID="{6BF2CE7C-A5B3-4389-B43A-4075FD6AD7D2}" presName="spNode" presStyleCnt="0"/>
      <dgm:spPr/>
    </dgm:pt>
    <dgm:pt modelId="{07D06E92-F87D-4E16-806E-687A3968671A}" type="pres">
      <dgm:prSet presAssocID="{FF0EA4A0-3B37-47FF-B80C-D2FB3796F999}" presName="sibTrans" presStyleLbl="sibTrans1D1" presStyleIdx="4" presStyleCnt="8"/>
      <dgm:spPr/>
    </dgm:pt>
    <dgm:pt modelId="{73B1F3CC-158D-4CAF-BA2A-10C5CD419908}" type="pres">
      <dgm:prSet presAssocID="{F563AFCD-68D1-4EBC-A065-F7686DE1AD19}" presName="node" presStyleLbl="node1" presStyleIdx="5" presStyleCnt="8" custScaleX="153265" custScaleY="153593" custRadScaleRad="93801" custRadScaleInc="39172">
        <dgm:presLayoutVars>
          <dgm:bulletEnabled val="1"/>
        </dgm:presLayoutVars>
      </dgm:prSet>
      <dgm:spPr/>
    </dgm:pt>
    <dgm:pt modelId="{F867F6AD-AD42-4F3F-A9B2-60BDABA290BF}" type="pres">
      <dgm:prSet presAssocID="{F563AFCD-68D1-4EBC-A065-F7686DE1AD19}" presName="spNode" presStyleCnt="0"/>
      <dgm:spPr/>
    </dgm:pt>
    <dgm:pt modelId="{3D31525A-A4AC-4D35-87FD-5588F0B4F4B8}" type="pres">
      <dgm:prSet presAssocID="{67E39F20-56DF-4084-BB54-D04F416B3E33}" presName="sibTrans" presStyleLbl="sibTrans1D1" presStyleIdx="5" presStyleCnt="8"/>
      <dgm:spPr/>
    </dgm:pt>
    <dgm:pt modelId="{AEB8941F-05B1-48E0-9592-919C341372A3}" type="pres">
      <dgm:prSet presAssocID="{71CC074C-4A6E-4C8A-8911-F5A6B20B723F}" presName="node" presStyleLbl="node1" presStyleIdx="6" presStyleCnt="8" custScaleX="173385" custScaleY="155895">
        <dgm:presLayoutVars>
          <dgm:bulletEnabled val="1"/>
        </dgm:presLayoutVars>
      </dgm:prSet>
      <dgm:spPr/>
    </dgm:pt>
    <dgm:pt modelId="{8062B398-2928-4120-B172-2369E3A68AD6}" type="pres">
      <dgm:prSet presAssocID="{71CC074C-4A6E-4C8A-8911-F5A6B20B723F}" presName="spNode" presStyleCnt="0"/>
      <dgm:spPr/>
    </dgm:pt>
    <dgm:pt modelId="{D86CE891-2C33-4DC3-8070-15FC95F50F42}" type="pres">
      <dgm:prSet presAssocID="{016EEFDE-D956-4A41-828E-B38E7C2592F9}" presName="sibTrans" presStyleLbl="sibTrans1D1" presStyleIdx="6" presStyleCnt="8"/>
      <dgm:spPr/>
    </dgm:pt>
    <dgm:pt modelId="{84D5F88D-8862-4679-88FE-21983BD3114A}" type="pres">
      <dgm:prSet presAssocID="{6FF68B53-6768-41AB-907E-9A9C9007BD5E}" presName="node" presStyleLbl="node1" presStyleIdx="7" presStyleCnt="8" custScaleX="158633" custScaleY="149024" custRadScaleRad="103933" custRadScaleInc="-53647">
        <dgm:presLayoutVars>
          <dgm:bulletEnabled val="1"/>
        </dgm:presLayoutVars>
      </dgm:prSet>
      <dgm:spPr/>
    </dgm:pt>
    <dgm:pt modelId="{314C4A44-C6AF-4EF6-B08A-C1F2F6195570}" type="pres">
      <dgm:prSet presAssocID="{6FF68B53-6768-41AB-907E-9A9C9007BD5E}" presName="spNode" presStyleCnt="0"/>
      <dgm:spPr/>
    </dgm:pt>
    <dgm:pt modelId="{2B1BCF76-4727-4181-AFB2-F9AD73A8155C}" type="pres">
      <dgm:prSet presAssocID="{A8451499-62FE-46A5-8E8F-1A7F100A5545}" presName="sibTrans" presStyleLbl="sibTrans1D1" presStyleIdx="7" presStyleCnt="8"/>
      <dgm:spPr/>
    </dgm:pt>
  </dgm:ptLst>
  <dgm:cxnLst>
    <dgm:cxn modelId="{D29A612B-4FE7-41E6-AA5B-22FA002394B5}" type="presOf" srcId="{1C3BC2D3-217D-4221-973E-CFEC7399C354}" destId="{64FCC83F-E688-4549-9448-2D30C990AAA2}" srcOrd="0" destOrd="0" presId="urn:microsoft.com/office/officeart/2005/8/layout/cycle5"/>
    <dgm:cxn modelId="{31F75B2D-F113-41B7-8A65-E9308BE135F3}" srcId="{711B81E2-3EC4-400F-B83E-429203DAF4B7}" destId="{6BF2CE7C-A5B3-4389-B43A-4075FD6AD7D2}" srcOrd="4" destOrd="0" parTransId="{3490658E-7E82-4A1A-A710-A76AB3DCBF51}" sibTransId="{FF0EA4A0-3B37-47FF-B80C-D2FB3796F999}"/>
    <dgm:cxn modelId="{21C68E31-00BC-44C6-9AFD-0E6FE18C7A5C}" type="presOf" srcId="{DFA4DDEC-43EB-4D53-B839-547C46AB5F4B}" destId="{E1E99938-72C3-48A7-BB42-115DB3C15285}" srcOrd="0" destOrd="0" presId="urn:microsoft.com/office/officeart/2005/8/layout/cycle5"/>
    <dgm:cxn modelId="{C07D2D34-62BC-43FF-81C8-0FDEF38DEA7E}" srcId="{711B81E2-3EC4-400F-B83E-429203DAF4B7}" destId="{71CC074C-4A6E-4C8A-8911-F5A6B20B723F}" srcOrd="6" destOrd="0" parTransId="{3903FC3A-6C8E-4359-94D2-16D66416583D}" sibTransId="{016EEFDE-D956-4A41-828E-B38E7C2592F9}"/>
    <dgm:cxn modelId="{56C8183F-E260-404F-9988-595EFF650EDC}" type="presOf" srcId="{FF0EA4A0-3B37-47FF-B80C-D2FB3796F999}" destId="{07D06E92-F87D-4E16-806E-687A3968671A}" srcOrd="0" destOrd="0" presId="urn:microsoft.com/office/officeart/2005/8/layout/cycle5"/>
    <dgm:cxn modelId="{72496160-3DB1-46EE-89CC-067D4B3306A3}" type="presOf" srcId="{A8451499-62FE-46A5-8E8F-1A7F100A5545}" destId="{2B1BCF76-4727-4181-AFB2-F9AD73A8155C}" srcOrd="0" destOrd="0" presId="urn:microsoft.com/office/officeart/2005/8/layout/cycle5"/>
    <dgm:cxn modelId="{0C62C861-712F-4D3D-AB67-BE6F531D8444}" srcId="{711B81E2-3EC4-400F-B83E-429203DAF4B7}" destId="{6100D5F6-EEF5-4C07-A210-B52805D8EF9F}" srcOrd="2" destOrd="0" parTransId="{CC68627B-2042-4D32-83FA-5A6E1CE457C0}" sibTransId="{D7AE7EA5-55BC-4445-8F1A-96571D4AF261}"/>
    <dgm:cxn modelId="{948D4243-09E2-4A37-B75A-8F90FA3E76DD}" srcId="{711B81E2-3EC4-400F-B83E-429203DAF4B7}" destId="{F563AFCD-68D1-4EBC-A065-F7686DE1AD19}" srcOrd="5" destOrd="0" parTransId="{1ABCA36A-FB75-4DA7-898E-0AB57BF63B5D}" sibTransId="{67E39F20-56DF-4084-BB54-D04F416B3E33}"/>
    <dgm:cxn modelId="{02F5D943-E156-4CE9-AEBA-5CC81872F84E}" srcId="{711B81E2-3EC4-400F-B83E-429203DAF4B7}" destId="{1C3BC2D3-217D-4221-973E-CFEC7399C354}" srcOrd="1" destOrd="0" parTransId="{C64F30DF-AB6C-4D4D-9BCD-2A0AD5D31AA8}" sibTransId="{651620A7-C4D0-4C90-B56F-AEE1FD7899F7}"/>
    <dgm:cxn modelId="{1605D146-D49E-4F06-85D0-D90216840BCC}" srcId="{711B81E2-3EC4-400F-B83E-429203DAF4B7}" destId="{6FF68B53-6768-41AB-907E-9A9C9007BD5E}" srcOrd="7" destOrd="0" parTransId="{66D1DBCD-0E1C-4C24-8EDE-D86CE6D587A9}" sibTransId="{A8451499-62FE-46A5-8E8F-1A7F100A5545}"/>
    <dgm:cxn modelId="{BC62086D-52CD-4EC7-AE52-13EE1B2D0DB9}" type="presOf" srcId="{B1B30087-EB2F-4E07-A171-2D6107B9D21F}" destId="{29BAF488-B083-43E1-9DA3-B7FDA6D8F00F}" srcOrd="0" destOrd="0" presId="urn:microsoft.com/office/officeart/2005/8/layout/cycle5"/>
    <dgm:cxn modelId="{3E100851-8BC2-4968-A66D-A57C5F781922}" type="presOf" srcId="{71CC074C-4A6E-4C8A-8911-F5A6B20B723F}" destId="{AEB8941F-05B1-48E0-9592-919C341372A3}" srcOrd="0" destOrd="0" presId="urn:microsoft.com/office/officeart/2005/8/layout/cycle5"/>
    <dgm:cxn modelId="{9C3E7D77-B196-463F-8879-B61DB50F922F}" type="presOf" srcId="{67E39F20-56DF-4084-BB54-D04F416B3E33}" destId="{3D31525A-A4AC-4D35-87FD-5588F0B4F4B8}" srcOrd="0" destOrd="0" presId="urn:microsoft.com/office/officeart/2005/8/layout/cycle5"/>
    <dgm:cxn modelId="{C9B89A94-63BA-45E8-948E-EEFAD3ABFF2D}" type="presOf" srcId="{D7AE7EA5-55BC-4445-8F1A-96571D4AF261}" destId="{947F9E55-9A0C-43D2-BA17-596FEDF71D35}" srcOrd="0" destOrd="0" presId="urn:microsoft.com/office/officeart/2005/8/layout/cycle5"/>
    <dgm:cxn modelId="{AF625EA5-7CC3-4550-BBAF-996DFE51677F}" type="presOf" srcId="{6100D5F6-EEF5-4C07-A210-B52805D8EF9F}" destId="{AD20E13E-AB50-416C-B845-D9FFD8F8827E}" srcOrd="0" destOrd="0" presId="urn:microsoft.com/office/officeart/2005/8/layout/cycle5"/>
    <dgm:cxn modelId="{61EBFAA7-BD63-426D-9141-563EBCD97EF2}" type="presOf" srcId="{9A310DE1-D6F8-4B38-80B5-BB7F7B8C0FD6}" destId="{5533AB33-02DB-44D9-84C0-DC883D4E1EB4}" srcOrd="0" destOrd="0" presId="urn:microsoft.com/office/officeart/2005/8/layout/cycle5"/>
    <dgm:cxn modelId="{99F03FBA-053A-4819-A456-922C4B61C6FC}" srcId="{711B81E2-3EC4-400F-B83E-429203DAF4B7}" destId="{8A756492-7784-4B0E-863C-CAF3786C0E3A}" srcOrd="0" destOrd="0" parTransId="{70B738BE-64A7-4539-9ED8-A2D7FE12DC7C}" sibTransId="{DFA4DDEC-43EB-4D53-B839-547C46AB5F4B}"/>
    <dgm:cxn modelId="{E03F22BD-303E-47BB-B592-3D3B6DFE01F8}" type="presOf" srcId="{8A756492-7784-4B0E-863C-CAF3786C0E3A}" destId="{1B912417-AF01-466C-99C3-85F598D3825A}" srcOrd="0" destOrd="0" presId="urn:microsoft.com/office/officeart/2005/8/layout/cycle5"/>
    <dgm:cxn modelId="{8EC7D2BE-2F76-4FA4-A87C-B9673C21CCDE}" type="presOf" srcId="{651620A7-C4D0-4C90-B56F-AEE1FD7899F7}" destId="{ABAA288D-5F3E-48C5-AD86-61CD3AC04980}" srcOrd="0" destOrd="0" presId="urn:microsoft.com/office/officeart/2005/8/layout/cycle5"/>
    <dgm:cxn modelId="{5F5339D7-E1E4-45B0-87BB-F983E3113AC7}" type="presOf" srcId="{711B81E2-3EC4-400F-B83E-429203DAF4B7}" destId="{11B85988-559E-41D1-BCC9-BC211ABA4A7B}" srcOrd="0" destOrd="0" presId="urn:microsoft.com/office/officeart/2005/8/layout/cycle5"/>
    <dgm:cxn modelId="{C2042DE5-C97E-4F66-981F-2F99C221873C}" type="presOf" srcId="{016EEFDE-D956-4A41-828E-B38E7C2592F9}" destId="{D86CE891-2C33-4DC3-8070-15FC95F50F42}" srcOrd="0" destOrd="0" presId="urn:microsoft.com/office/officeart/2005/8/layout/cycle5"/>
    <dgm:cxn modelId="{B6C1B3E8-9F00-463B-A58B-CBE32327777F}" type="presOf" srcId="{6BF2CE7C-A5B3-4389-B43A-4075FD6AD7D2}" destId="{4F635899-26F5-4B48-8702-AE19EBF57442}" srcOrd="0" destOrd="0" presId="urn:microsoft.com/office/officeart/2005/8/layout/cycle5"/>
    <dgm:cxn modelId="{5433F6EB-A888-467F-8921-2C92C873FC00}" srcId="{711B81E2-3EC4-400F-B83E-429203DAF4B7}" destId="{9A310DE1-D6F8-4B38-80B5-BB7F7B8C0FD6}" srcOrd="3" destOrd="0" parTransId="{669DC435-A8CD-4AE7-9E97-158F0B908EC6}" sibTransId="{B1B30087-EB2F-4E07-A171-2D6107B9D21F}"/>
    <dgm:cxn modelId="{52831CEE-8954-4BA4-BA44-F549522A6EFD}" type="presOf" srcId="{6FF68B53-6768-41AB-907E-9A9C9007BD5E}" destId="{84D5F88D-8862-4679-88FE-21983BD3114A}" srcOrd="0" destOrd="0" presId="urn:microsoft.com/office/officeart/2005/8/layout/cycle5"/>
    <dgm:cxn modelId="{11976DF2-C16A-4B2B-9F7E-4CAB33672F93}" type="presOf" srcId="{F563AFCD-68D1-4EBC-A065-F7686DE1AD19}" destId="{73B1F3CC-158D-4CAF-BA2A-10C5CD419908}" srcOrd="0" destOrd="0" presId="urn:microsoft.com/office/officeart/2005/8/layout/cycle5"/>
    <dgm:cxn modelId="{2709B6C3-E7B9-470E-915B-152EA2D8434D}" type="presParOf" srcId="{11B85988-559E-41D1-BCC9-BC211ABA4A7B}" destId="{1B912417-AF01-466C-99C3-85F598D3825A}" srcOrd="0" destOrd="0" presId="urn:microsoft.com/office/officeart/2005/8/layout/cycle5"/>
    <dgm:cxn modelId="{15674D85-6BEB-43BC-A517-5F1699D52AB1}" type="presParOf" srcId="{11B85988-559E-41D1-BCC9-BC211ABA4A7B}" destId="{88E71187-4E81-466F-A14E-7C3D7AEBB99A}" srcOrd="1" destOrd="0" presId="urn:microsoft.com/office/officeart/2005/8/layout/cycle5"/>
    <dgm:cxn modelId="{3FD7A87A-FCA7-489C-A464-EE6C82092CD4}" type="presParOf" srcId="{11B85988-559E-41D1-BCC9-BC211ABA4A7B}" destId="{E1E99938-72C3-48A7-BB42-115DB3C15285}" srcOrd="2" destOrd="0" presId="urn:microsoft.com/office/officeart/2005/8/layout/cycle5"/>
    <dgm:cxn modelId="{7D8BF0C3-6F92-4A8E-9705-8A24C3F13C9D}" type="presParOf" srcId="{11B85988-559E-41D1-BCC9-BC211ABA4A7B}" destId="{64FCC83F-E688-4549-9448-2D30C990AAA2}" srcOrd="3" destOrd="0" presId="urn:microsoft.com/office/officeart/2005/8/layout/cycle5"/>
    <dgm:cxn modelId="{53B4D8AB-CB10-4D34-8F53-3692D94D6FC8}" type="presParOf" srcId="{11B85988-559E-41D1-BCC9-BC211ABA4A7B}" destId="{F984BFF8-116E-4E97-BD22-187D2211DBD9}" srcOrd="4" destOrd="0" presId="urn:microsoft.com/office/officeart/2005/8/layout/cycle5"/>
    <dgm:cxn modelId="{226601D7-64CB-4D08-9914-3D7CAB2B6A78}" type="presParOf" srcId="{11B85988-559E-41D1-BCC9-BC211ABA4A7B}" destId="{ABAA288D-5F3E-48C5-AD86-61CD3AC04980}" srcOrd="5" destOrd="0" presId="urn:microsoft.com/office/officeart/2005/8/layout/cycle5"/>
    <dgm:cxn modelId="{722C8AF5-14BD-44E8-902D-06AA799FEFAF}" type="presParOf" srcId="{11B85988-559E-41D1-BCC9-BC211ABA4A7B}" destId="{AD20E13E-AB50-416C-B845-D9FFD8F8827E}" srcOrd="6" destOrd="0" presId="urn:microsoft.com/office/officeart/2005/8/layout/cycle5"/>
    <dgm:cxn modelId="{9C483262-492C-491D-A322-419F925A8154}" type="presParOf" srcId="{11B85988-559E-41D1-BCC9-BC211ABA4A7B}" destId="{C14E0E20-ECAB-409D-84E5-387F19C57045}" srcOrd="7" destOrd="0" presId="urn:microsoft.com/office/officeart/2005/8/layout/cycle5"/>
    <dgm:cxn modelId="{52D5991B-6141-4C59-92B9-6617BDEF05AA}" type="presParOf" srcId="{11B85988-559E-41D1-BCC9-BC211ABA4A7B}" destId="{947F9E55-9A0C-43D2-BA17-596FEDF71D35}" srcOrd="8" destOrd="0" presId="urn:microsoft.com/office/officeart/2005/8/layout/cycle5"/>
    <dgm:cxn modelId="{C9B8C8CA-099E-4C2B-9D0E-2FD1E7AA69F7}" type="presParOf" srcId="{11B85988-559E-41D1-BCC9-BC211ABA4A7B}" destId="{5533AB33-02DB-44D9-84C0-DC883D4E1EB4}" srcOrd="9" destOrd="0" presId="urn:microsoft.com/office/officeart/2005/8/layout/cycle5"/>
    <dgm:cxn modelId="{778F2A1F-11E9-42D2-A55B-FE7966E8C00E}" type="presParOf" srcId="{11B85988-559E-41D1-BCC9-BC211ABA4A7B}" destId="{391D86DB-994B-45A2-93B5-61936670BCFE}" srcOrd="10" destOrd="0" presId="urn:microsoft.com/office/officeart/2005/8/layout/cycle5"/>
    <dgm:cxn modelId="{E35AB317-AFBF-457D-8199-ACD999F91701}" type="presParOf" srcId="{11B85988-559E-41D1-BCC9-BC211ABA4A7B}" destId="{29BAF488-B083-43E1-9DA3-B7FDA6D8F00F}" srcOrd="11" destOrd="0" presId="urn:microsoft.com/office/officeart/2005/8/layout/cycle5"/>
    <dgm:cxn modelId="{1E412A61-A115-4EE7-A4F7-559003686666}" type="presParOf" srcId="{11B85988-559E-41D1-BCC9-BC211ABA4A7B}" destId="{4F635899-26F5-4B48-8702-AE19EBF57442}" srcOrd="12" destOrd="0" presId="urn:microsoft.com/office/officeart/2005/8/layout/cycle5"/>
    <dgm:cxn modelId="{28A82778-D5B9-4635-A070-A9E7C18D9952}" type="presParOf" srcId="{11B85988-559E-41D1-BCC9-BC211ABA4A7B}" destId="{401725F7-4859-4968-A2D5-50F384158014}" srcOrd="13" destOrd="0" presId="urn:microsoft.com/office/officeart/2005/8/layout/cycle5"/>
    <dgm:cxn modelId="{344F56D8-2EA8-4802-9B53-05B416F73675}" type="presParOf" srcId="{11B85988-559E-41D1-BCC9-BC211ABA4A7B}" destId="{07D06E92-F87D-4E16-806E-687A3968671A}" srcOrd="14" destOrd="0" presId="urn:microsoft.com/office/officeart/2005/8/layout/cycle5"/>
    <dgm:cxn modelId="{7A14C1CF-EAEB-413E-B7A8-B6620BFEA89C}" type="presParOf" srcId="{11B85988-559E-41D1-BCC9-BC211ABA4A7B}" destId="{73B1F3CC-158D-4CAF-BA2A-10C5CD419908}" srcOrd="15" destOrd="0" presId="urn:microsoft.com/office/officeart/2005/8/layout/cycle5"/>
    <dgm:cxn modelId="{63D0ADD2-AE35-4BE1-98D8-3A97AC72CD39}" type="presParOf" srcId="{11B85988-559E-41D1-BCC9-BC211ABA4A7B}" destId="{F867F6AD-AD42-4F3F-A9B2-60BDABA290BF}" srcOrd="16" destOrd="0" presId="urn:microsoft.com/office/officeart/2005/8/layout/cycle5"/>
    <dgm:cxn modelId="{8307A8A4-375C-4DF6-A8A5-0665B6F359BE}" type="presParOf" srcId="{11B85988-559E-41D1-BCC9-BC211ABA4A7B}" destId="{3D31525A-A4AC-4D35-87FD-5588F0B4F4B8}" srcOrd="17" destOrd="0" presId="urn:microsoft.com/office/officeart/2005/8/layout/cycle5"/>
    <dgm:cxn modelId="{C288D90A-3310-49B0-B090-2E4DCC458A04}" type="presParOf" srcId="{11B85988-559E-41D1-BCC9-BC211ABA4A7B}" destId="{AEB8941F-05B1-48E0-9592-919C341372A3}" srcOrd="18" destOrd="0" presId="urn:microsoft.com/office/officeart/2005/8/layout/cycle5"/>
    <dgm:cxn modelId="{0178A65D-2D16-4127-B368-1A658C84E2B3}" type="presParOf" srcId="{11B85988-559E-41D1-BCC9-BC211ABA4A7B}" destId="{8062B398-2928-4120-B172-2369E3A68AD6}" srcOrd="19" destOrd="0" presId="urn:microsoft.com/office/officeart/2005/8/layout/cycle5"/>
    <dgm:cxn modelId="{B5D80279-F518-466B-90CA-30DC4BBA5211}" type="presParOf" srcId="{11B85988-559E-41D1-BCC9-BC211ABA4A7B}" destId="{D86CE891-2C33-4DC3-8070-15FC95F50F42}" srcOrd="20" destOrd="0" presId="urn:microsoft.com/office/officeart/2005/8/layout/cycle5"/>
    <dgm:cxn modelId="{45041E01-1052-4359-B8AD-A4F0E913CC9E}" type="presParOf" srcId="{11B85988-559E-41D1-BCC9-BC211ABA4A7B}" destId="{84D5F88D-8862-4679-88FE-21983BD3114A}" srcOrd="21" destOrd="0" presId="urn:microsoft.com/office/officeart/2005/8/layout/cycle5"/>
    <dgm:cxn modelId="{5DAB0EDF-5542-485D-A93F-6B18E4D54107}" type="presParOf" srcId="{11B85988-559E-41D1-BCC9-BC211ABA4A7B}" destId="{314C4A44-C6AF-4EF6-B08A-C1F2F6195570}" srcOrd="22" destOrd="0" presId="urn:microsoft.com/office/officeart/2005/8/layout/cycle5"/>
    <dgm:cxn modelId="{4AF408DB-26D2-4E3A-A65E-D25B9DB58D37}" type="presParOf" srcId="{11B85988-559E-41D1-BCC9-BC211ABA4A7B}" destId="{2B1BCF76-4727-4181-AFB2-F9AD73A8155C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12417-AF01-466C-99C3-85F598D3825A}">
      <dsp:nvSpPr>
        <dsp:cNvPr id="0" name=""/>
        <dsp:cNvSpPr/>
      </dsp:nvSpPr>
      <dsp:spPr>
        <a:xfrm>
          <a:off x="3528740" y="-234469"/>
          <a:ext cx="1821889" cy="1153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 Contract Strategy Stage – development of contract</a:t>
          </a:r>
        </a:p>
      </dsp:txBody>
      <dsp:txXfrm>
        <a:off x="3585055" y="-178154"/>
        <a:ext cx="1709259" cy="1040984"/>
      </dsp:txXfrm>
    </dsp:sp>
    <dsp:sp modelId="{E1E99938-72C3-48A7-BB42-115DB3C15285}">
      <dsp:nvSpPr>
        <dsp:cNvPr id="0" name=""/>
        <dsp:cNvSpPr/>
      </dsp:nvSpPr>
      <dsp:spPr>
        <a:xfrm>
          <a:off x="1866463" y="346273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3592037" y="204865"/>
              </a:moveTo>
              <a:arcTo wR="2583737" hR="2583737" stAng="17578197" swAng="4650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CC83F-E688-4549-9448-2D30C990AAA2}">
      <dsp:nvSpPr>
        <dsp:cNvPr id="0" name=""/>
        <dsp:cNvSpPr/>
      </dsp:nvSpPr>
      <dsp:spPr>
        <a:xfrm>
          <a:off x="5525229" y="770382"/>
          <a:ext cx="1886901" cy="1103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2.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Contract Tendered or Direct Award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SAC HSCP KPIs (and guidance) included within documentation</a:t>
          </a:r>
        </a:p>
      </dsp:txBody>
      <dsp:txXfrm>
        <a:off x="5579122" y="824275"/>
        <a:ext cx="1779115" cy="996209"/>
      </dsp:txXfrm>
    </dsp:sp>
    <dsp:sp modelId="{ABAA288D-5F3E-48C5-AD86-61CD3AC04980}">
      <dsp:nvSpPr>
        <dsp:cNvPr id="0" name=""/>
        <dsp:cNvSpPr/>
      </dsp:nvSpPr>
      <dsp:spPr>
        <a:xfrm>
          <a:off x="1839010" y="297016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4996136" y="1658515"/>
              </a:moveTo>
              <a:arcTo wR="2583737" hR="2583737" stAng="20341007" swAng="3499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0E13E-AB50-416C-B845-D9FFD8F8827E}">
      <dsp:nvSpPr>
        <dsp:cNvPr id="0" name=""/>
        <dsp:cNvSpPr/>
      </dsp:nvSpPr>
      <dsp:spPr>
        <a:xfrm>
          <a:off x="6123146" y="2290320"/>
          <a:ext cx="1779307" cy="952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3.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Contract Award </a:t>
          </a:r>
        </a:p>
      </dsp:txBody>
      <dsp:txXfrm>
        <a:off x="6169644" y="2336818"/>
        <a:ext cx="1686311" cy="859528"/>
      </dsp:txXfrm>
    </dsp:sp>
    <dsp:sp modelId="{947F9E55-9A0C-43D2-BA17-596FEDF71D35}">
      <dsp:nvSpPr>
        <dsp:cNvPr id="0" name=""/>
        <dsp:cNvSpPr/>
      </dsp:nvSpPr>
      <dsp:spPr>
        <a:xfrm>
          <a:off x="1846342" y="942738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5160127" y="2389018"/>
              </a:moveTo>
              <a:arcTo wR="2583737" hR="2583737" stAng="21340674" swAng="3571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3AB33-02DB-44D9-84C0-DC883D4E1EB4}">
      <dsp:nvSpPr>
        <dsp:cNvPr id="0" name=""/>
        <dsp:cNvSpPr/>
      </dsp:nvSpPr>
      <dsp:spPr>
        <a:xfrm>
          <a:off x="5625517" y="3689219"/>
          <a:ext cx="2196695" cy="1277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CSM and Commissioning Teams Notified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Contract set up on PCS-T; </a:t>
          </a:r>
        </a:p>
      </dsp:txBody>
      <dsp:txXfrm>
        <a:off x="5687858" y="3751560"/>
        <a:ext cx="2072013" cy="1152376"/>
      </dsp:txXfrm>
    </dsp:sp>
    <dsp:sp modelId="{29BAF488-B083-43E1-9DA3-B7FDA6D8F00F}">
      <dsp:nvSpPr>
        <dsp:cNvPr id="0" name=""/>
        <dsp:cNvSpPr/>
      </dsp:nvSpPr>
      <dsp:spPr>
        <a:xfrm>
          <a:off x="2713869" y="-46785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3326251" y="5058485"/>
              </a:moveTo>
              <a:arcTo wR="2583737" hR="2583737" stAng="4397932" swAng="5805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35899-26F5-4B48-8702-AE19EBF57442}">
      <dsp:nvSpPr>
        <dsp:cNvPr id="0" name=""/>
        <dsp:cNvSpPr/>
      </dsp:nvSpPr>
      <dsp:spPr>
        <a:xfrm>
          <a:off x="3707414" y="4696115"/>
          <a:ext cx="1762252" cy="1288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5.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Balanced Scorecard issued depending on the SA HSCP Quality Assurance Schedule</a:t>
          </a:r>
        </a:p>
      </dsp:txBody>
      <dsp:txXfrm>
        <a:off x="3770336" y="4759037"/>
        <a:ext cx="1636408" cy="1163112"/>
      </dsp:txXfrm>
    </dsp:sp>
    <dsp:sp modelId="{07D06E92-F87D-4E16-806E-687A3968671A}">
      <dsp:nvSpPr>
        <dsp:cNvPr id="0" name=""/>
        <dsp:cNvSpPr/>
      </dsp:nvSpPr>
      <dsp:spPr>
        <a:xfrm>
          <a:off x="1901222" y="183982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1708219" y="5014615"/>
              </a:moveTo>
              <a:arcTo wR="2583737" hR="2583737" stAng="6588437" swAng="4139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1F3CC-158D-4CAF-BA2A-10C5CD419908}">
      <dsp:nvSpPr>
        <dsp:cNvPr id="0" name=""/>
        <dsp:cNvSpPr/>
      </dsp:nvSpPr>
      <dsp:spPr>
        <a:xfrm>
          <a:off x="1681167" y="3883203"/>
          <a:ext cx="1756716" cy="1144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6.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Results from Balanced Scorecards shared with Providers and Contract Evaluators within 14 days </a:t>
          </a:r>
        </a:p>
      </dsp:txBody>
      <dsp:txXfrm>
        <a:off x="1737028" y="3939064"/>
        <a:ext cx="1644994" cy="1032587"/>
      </dsp:txXfrm>
    </dsp:sp>
    <dsp:sp modelId="{3D31525A-A4AC-4D35-87FD-5588F0B4F4B8}">
      <dsp:nvSpPr>
        <dsp:cNvPr id="0" name=""/>
        <dsp:cNvSpPr/>
      </dsp:nvSpPr>
      <dsp:spPr>
        <a:xfrm>
          <a:off x="1519093" y="-462543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630422" y="4274968"/>
              </a:moveTo>
              <a:arcTo wR="2583737" hR="2583737" stAng="8346789" swAng="380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8941F-05B1-48E0-9592-919C341372A3}">
      <dsp:nvSpPr>
        <dsp:cNvPr id="0" name=""/>
        <dsp:cNvSpPr/>
      </dsp:nvSpPr>
      <dsp:spPr>
        <a:xfrm>
          <a:off x="862281" y="2345345"/>
          <a:ext cx="1987330" cy="1161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7.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CSM Meetings scheduled as required</a:t>
          </a:r>
        </a:p>
      </dsp:txBody>
      <dsp:txXfrm>
        <a:off x="918979" y="2402043"/>
        <a:ext cx="1873934" cy="1048063"/>
      </dsp:txXfrm>
    </dsp:sp>
    <dsp:sp modelId="{D86CE891-2C33-4DC3-8070-15FC95F50F42}">
      <dsp:nvSpPr>
        <dsp:cNvPr id="0" name=""/>
        <dsp:cNvSpPr/>
      </dsp:nvSpPr>
      <dsp:spPr>
        <a:xfrm>
          <a:off x="1921903" y="-210311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2989" y="2459491"/>
              </a:moveTo>
              <a:arcTo wR="2583737" hR="2583737" stAng="10965378" swAng="3849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5F88D-8862-4679-88FE-21983BD3114A}">
      <dsp:nvSpPr>
        <dsp:cNvPr id="0" name=""/>
        <dsp:cNvSpPr/>
      </dsp:nvSpPr>
      <dsp:spPr>
        <a:xfrm>
          <a:off x="1384615" y="756614"/>
          <a:ext cx="1818244" cy="1110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8.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Contract Owners can still meet with Providers on a schedule out with the CSM process</a:t>
          </a:r>
        </a:p>
      </dsp:txBody>
      <dsp:txXfrm>
        <a:off x="1438814" y="810813"/>
        <a:ext cx="1709846" cy="1001871"/>
      </dsp:txXfrm>
    </dsp:sp>
    <dsp:sp modelId="{2B1BCF76-4727-4181-AFB2-F9AD73A8155C}">
      <dsp:nvSpPr>
        <dsp:cNvPr id="0" name=""/>
        <dsp:cNvSpPr/>
      </dsp:nvSpPr>
      <dsp:spPr>
        <a:xfrm>
          <a:off x="1496663" y="448669"/>
          <a:ext cx="5167475" cy="5167475"/>
        </a:xfrm>
        <a:custGeom>
          <a:avLst/>
          <a:gdLst/>
          <a:ahLst/>
          <a:cxnLst/>
          <a:rect l="0" t="0" r="0" b="0"/>
          <a:pathLst>
            <a:path>
              <a:moveTo>
                <a:pt x="1488397" y="243667"/>
              </a:moveTo>
              <a:arcTo wR="2583737" hR="2583737" stAng="14694999" swAng="5747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2CD21-A433-467A-9916-76520BE94534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F025-2EC0-4EEB-86CB-555FB1ADA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3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F025-2EC0-4EEB-86CB-555FB1ADA0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6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543" y="0"/>
            <a:ext cx="9278543" cy="6960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7227" y="906701"/>
            <a:ext cx="7772400" cy="689186"/>
          </a:xfrm>
        </p:spPr>
        <p:txBody>
          <a:bodyPr anchor="t">
            <a:normAutofit/>
          </a:bodyPr>
          <a:lstStyle>
            <a:lvl1pPr algn="l">
              <a:defRPr sz="5000" b="1">
                <a:solidFill>
                  <a:srgbClr val="007DB2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7227" y="1690592"/>
            <a:ext cx="7772400" cy="604033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21728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189" y="888521"/>
            <a:ext cx="8324490" cy="54346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DB2"/>
                </a:solidFill>
              </a:defRPr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189" y="2143665"/>
            <a:ext cx="8324490" cy="40332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body copy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8189" y="1462181"/>
            <a:ext cx="8324490" cy="418378"/>
          </a:xfrm>
        </p:spPr>
        <p:txBody>
          <a:bodyPr anchor="ctr">
            <a:normAutofit/>
          </a:bodyPr>
          <a:lstStyle>
            <a:lvl1pPr marL="0" indent="0"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slide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01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8189" y="888521"/>
            <a:ext cx="8324490" cy="54346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DB2"/>
                </a:solidFill>
              </a:defRPr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8189" y="1462181"/>
            <a:ext cx="8324490" cy="418378"/>
          </a:xfrm>
        </p:spPr>
        <p:txBody>
          <a:bodyPr anchor="ctr">
            <a:normAutofit/>
          </a:bodyPr>
          <a:lstStyle>
            <a:lvl1pPr marL="0" indent="0">
              <a:buNone/>
              <a:defRPr sz="3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slide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43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7D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19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" y="14353"/>
            <a:ext cx="9103503" cy="68292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503A-81F2-447A-B883-28AFE084B018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390E-F04E-476C-9605-38771EF61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7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scp.south-ayrshire.gov.uk/media/4867/Item-7-Appendix-2-Quality-Assurance-Framework-for-Commissioned-Services/pdf/7._Appendix_2_-_Quality_Assurance_Framework_for_Commissioned_Services.pdf?m=637903688604730000" TargetMode="External"/><Relationship Id="rId2" Type="http://schemas.openxmlformats.org/officeDocument/2006/relationships/hyperlink" Target="https://www.procurementjourney.scot/route-3/route-3-contract-supplier-manag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cnas2\User%20Shares\SHARES\Procurement\Corporate%20Procurement\CSM\7.%20CSM%20Templates\6.%20KPIs\SAC%20Standard%20KPIs%20%20-%20V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blictendersscotland.publiccontractsscotland.gov.uk/esop/pts-host/public/pts/web/logi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sm@south-ayrshire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cqueline.Lucy@south-ayrshire.gov.u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7227" y="685475"/>
            <a:ext cx="7772400" cy="689186"/>
          </a:xfrm>
        </p:spPr>
        <p:txBody>
          <a:bodyPr>
            <a:noAutofit/>
          </a:bodyPr>
          <a:lstStyle/>
          <a:p>
            <a:r>
              <a:rPr lang="en-GB" sz="3200" dirty="0"/>
              <a:t>Contract &amp; Supplier Management (CSM)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A03A4-9C4C-45F1-A15C-C0FD5AE5F39A}"/>
              </a:ext>
            </a:extLst>
          </p:cNvPr>
          <p:cNvSpPr txBox="1"/>
          <p:nvPr/>
        </p:nvSpPr>
        <p:spPr>
          <a:xfrm>
            <a:off x="237227" y="2119745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CSM HSCP Balanced Scorecard Guidance</a:t>
            </a:r>
          </a:p>
          <a:p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19th January 2023</a:t>
            </a:r>
          </a:p>
        </p:txBody>
      </p:sp>
    </p:spTree>
    <p:extLst>
      <p:ext uri="{BB962C8B-B14F-4D97-AF65-F5344CB8AC3E}">
        <p14:creationId xmlns:p14="http://schemas.microsoft.com/office/powerpoint/2010/main" val="21650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8189" y="918717"/>
            <a:ext cx="8324490" cy="543464"/>
          </a:xfrm>
        </p:spPr>
        <p:txBody>
          <a:bodyPr>
            <a:noAutofit/>
          </a:bodyPr>
          <a:lstStyle/>
          <a:p>
            <a:r>
              <a:rPr lang="en-GB" sz="2700" dirty="0"/>
              <a:t>Contract and Supplier Management &amp; its purpose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189" y="1556939"/>
            <a:ext cx="823368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The purpose of Contract and Supplier Management (CSM):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The CSM process works in partnership with the SA HSCP Quality Assurance Framework, led by Commissioning colleagues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formalise the process of monitoring a Service Providers performance against their contractual requirements;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define clear roles and responsibilities of Procurement and Contract Administrators/Users after Contract Award;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implement a consistent approach to managing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Service Providers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across the Council;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realise financial and efficiency savings through proactive CSM;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improve successful contract execution;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record and manage contractual and voluntary Community Benefits;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improve relationships between contracted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Service Providers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and the Council;</a:t>
            </a:r>
          </a:p>
          <a:p>
            <a:pPr lvl="0"/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+mj-lt"/>
                <a:hlinkClick r:id="rId2"/>
              </a:rPr>
              <a:t>Scottish Government Guidance on Contract and Supplier Management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en-GB" sz="1200" dirty="0">
                <a:hlinkClick r:id="rId3"/>
              </a:rPr>
              <a:t>SA HSCP Quality Assurance Framework for Commissioned Services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0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28" y="1020273"/>
            <a:ext cx="8324490" cy="543464"/>
          </a:xfrm>
        </p:spPr>
        <p:txBody>
          <a:bodyPr>
            <a:normAutofit fontScale="90000"/>
          </a:bodyPr>
          <a:lstStyle/>
          <a:p>
            <a:r>
              <a:rPr lang="en-GB" dirty="0"/>
              <a:t>CSM Process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7940351"/>
              </p:ext>
            </p:extLst>
          </p:nvPr>
        </p:nvGraphicFramePr>
        <p:xfrm>
          <a:off x="147614" y="938178"/>
          <a:ext cx="8775358" cy="5919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00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3" action="ppaction://hlinkfile"/>
              </a:rPr>
              <a:t>Balanced Scorecard KPI`s</a:t>
            </a:r>
            <a:r>
              <a:rPr lang="en-GB" dirty="0"/>
              <a:t>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D2C87D-CF17-41B4-92B4-189FD59BC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70575"/>
              </p:ext>
            </p:extLst>
          </p:nvPr>
        </p:nvGraphicFramePr>
        <p:xfrm>
          <a:off x="524537" y="1596789"/>
          <a:ext cx="794961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779">
                  <a:extLst>
                    <a:ext uri="{9D8B030D-6E8A-4147-A177-3AD203B41FA5}">
                      <a16:colId xmlns:a16="http://schemas.microsoft.com/office/drawing/2014/main" val="869271651"/>
                    </a:ext>
                  </a:extLst>
                </a:gridCol>
                <a:gridCol w="5039833">
                  <a:extLst>
                    <a:ext uri="{9D8B030D-6E8A-4147-A177-3AD203B41FA5}">
                      <a16:colId xmlns:a16="http://schemas.microsoft.com/office/drawing/2014/main" val="3183211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Quality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1.1 Fit for Purpose</a:t>
                      </a:r>
                    </a:p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1.2 Continual Improvement/Innovation</a:t>
                      </a:r>
                    </a:p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1.3 Contract Outcomes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	Sustainability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2.1 Community Benefits</a:t>
                      </a:r>
                    </a:p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2.2 Sustainable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23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3.	Cost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3.1 Invoice Accuracy </a:t>
                      </a:r>
                    </a:p>
                    <a:p>
                      <a:r>
                        <a:rPr lang="en-GB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3.2 Cost Reduction Initiatives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8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5600" indent="-355600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4.	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4.1 Complaints</a:t>
                      </a:r>
                    </a:p>
                    <a:p>
                      <a:r>
                        <a:rPr lang="fr-FR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4.2 Management Information </a:t>
                      </a:r>
                    </a:p>
                    <a:p>
                      <a:r>
                        <a:rPr lang="fr-FR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4.3 Communication</a:t>
                      </a:r>
                    </a:p>
                    <a:p>
                      <a:r>
                        <a:rPr lang="fr-FR" sz="16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4.4 Accuracy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44873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706456-7B92-495D-9474-E26BB2CF92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71768"/>
              </p:ext>
            </p:extLst>
          </p:nvPr>
        </p:nvGraphicFramePr>
        <p:xfrm>
          <a:off x="3960557" y="4809593"/>
          <a:ext cx="1222885" cy="103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showAsIcon="1" r:id="rId4" imgW="914400" imgH="771480" progId="Acrobat.Document.DC">
                  <p:embed/>
                </p:oleObj>
              </mc:Choice>
              <mc:Fallback>
                <p:oleObj name="Acrobat Document" showAsIcon="1" r:id="rId4" imgW="914400" imgH="77148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60557" y="4809593"/>
                        <a:ext cx="1222885" cy="103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33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55" y="326818"/>
            <a:ext cx="8324490" cy="543464"/>
          </a:xfrm>
        </p:spPr>
        <p:txBody>
          <a:bodyPr>
            <a:normAutofit fontScale="90000"/>
          </a:bodyPr>
          <a:lstStyle/>
          <a:p>
            <a:r>
              <a:rPr lang="en-GB" dirty="0"/>
              <a:t>Balanced Scorecards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6686" y="1079692"/>
            <a:ext cx="801783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When completing the Balanced Scorecard, Evaluators will apply the following scoring mechanism and will have 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one (1) month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to complete the Balanced Scorecard through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PCS-T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GB" sz="1400" b="1" i="1" dirty="0">
                <a:solidFill>
                  <a:schemeClr val="accent1"/>
                </a:solidFill>
              </a:rPr>
              <a:t>4 – Exceeding Expectations (100)</a:t>
            </a:r>
            <a:endParaRPr lang="en-GB" sz="1400" dirty="0">
              <a:solidFill>
                <a:schemeClr val="accent1"/>
              </a:solidFill>
            </a:endParaRPr>
          </a:p>
          <a:p>
            <a:pPr lvl="0"/>
            <a:r>
              <a:rPr lang="en-GB" sz="1400" b="1" i="1" dirty="0">
                <a:solidFill>
                  <a:schemeClr val="accent1"/>
                </a:solidFill>
              </a:rPr>
              <a:t>3 – Meeting Expectations (75)</a:t>
            </a:r>
            <a:endParaRPr lang="en-GB" sz="1400" dirty="0">
              <a:solidFill>
                <a:schemeClr val="accent1"/>
              </a:solidFill>
            </a:endParaRPr>
          </a:p>
          <a:p>
            <a:pPr lvl="0"/>
            <a:r>
              <a:rPr lang="en-GB" sz="1400" b="1" i="1" dirty="0">
                <a:solidFill>
                  <a:schemeClr val="accent1"/>
                </a:solidFill>
              </a:rPr>
              <a:t>2 – Minor Concerns (50)</a:t>
            </a:r>
            <a:endParaRPr lang="en-GB" sz="1400" dirty="0">
              <a:solidFill>
                <a:schemeClr val="accent1"/>
              </a:solidFill>
            </a:endParaRPr>
          </a:p>
          <a:p>
            <a:pPr lvl="0"/>
            <a:r>
              <a:rPr lang="en-GB" sz="1400" b="1" i="1" dirty="0">
                <a:solidFill>
                  <a:schemeClr val="accent1"/>
                </a:solidFill>
              </a:rPr>
              <a:t>1 – Major Concerns (25)</a:t>
            </a:r>
            <a:endParaRPr lang="en-GB" sz="1400" dirty="0">
              <a:solidFill>
                <a:schemeClr val="accent1"/>
              </a:solidFill>
            </a:endParaRPr>
          </a:p>
          <a:p>
            <a:pPr lvl="0"/>
            <a:r>
              <a:rPr lang="en-GB" sz="1400" b="1" i="1" dirty="0">
                <a:solidFill>
                  <a:schemeClr val="accent1"/>
                </a:solidFill>
              </a:rPr>
              <a:t>0 – Not Performing (0)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D97102-AB93-4ED4-8E96-6B9138C15B83}"/>
              </a:ext>
            </a:extLst>
          </p:cNvPr>
          <p:cNvSpPr/>
          <p:nvPr/>
        </p:nvSpPr>
        <p:spPr>
          <a:xfrm>
            <a:off x="516686" y="2947529"/>
            <a:ext cx="80178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The process becomes 2-way with an open discussion once the scorecard has been issued to the Provider. 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It is important that evaluators ensure their comments are accurate, detailed and evidence-based. It should also be noted that the scorecard, with comments included, are shared and do become accessible to anyone with a PCS-T log-in.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The CSM Team may meet with Suppliers who fail to achieve a minimum score of 75 – Meeting Expectations. Evaluators are required to attend these meetings.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Meetings may still be held with “above 75” Providers to discuss the contents of the scorecard, other issues, or just to have a catch up.  </a:t>
            </a:r>
          </a:p>
        </p:txBody>
      </p:sp>
    </p:spTree>
    <p:extLst>
      <p:ext uri="{BB962C8B-B14F-4D97-AF65-F5344CB8AC3E}">
        <p14:creationId xmlns:p14="http://schemas.microsoft.com/office/powerpoint/2010/main" val="156999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9" y="240321"/>
            <a:ext cx="8324490" cy="543464"/>
          </a:xfrm>
        </p:spPr>
        <p:txBody>
          <a:bodyPr>
            <a:normAutofit fontScale="90000"/>
          </a:bodyPr>
          <a:lstStyle/>
          <a:p>
            <a:r>
              <a:rPr lang="en-GB" dirty="0"/>
              <a:t>Next steps….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182" y="1423686"/>
            <a:ext cx="750175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2023 </a:t>
            </a:r>
          </a:p>
          <a:p>
            <a:endParaRPr lang="en-GB" sz="1600" b="1" u="sng" dirty="0"/>
          </a:p>
          <a:p>
            <a:r>
              <a:rPr lang="en-GB" sz="1600" dirty="0"/>
              <a:t>Evaluators are identified through use of the service or as allocated on CareFirst.</a:t>
            </a:r>
          </a:p>
          <a:p>
            <a:endParaRPr lang="en-GB" sz="1600" dirty="0"/>
          </a:p>
          <a:p>
            <a:r>
              <a:rPr lang="en-GB" sz="1600" dirty="0"/>
              <a:t>As scorecards will now be issued monthly, the schedule for Quarter 1 is as follows: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         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003D016C-44C6-425C-981A-0B9FB807A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01973"/>
              </p:ext>
            </p:extLst>
          </p:nvPr>
        </p:nvGraphicFramePr>
        <p:xfrm>
          <a:off x="994064" y="3257787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903349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777231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63305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Issue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Response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00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03/02/2023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74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03/02/2023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28/02/2023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4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03/03/2023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31/03/2023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53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19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9" y="240321"/>
            <a:ext cx="8324490" cy="543464"/>
          </a:xfrm>
        </p:spPr>
        <p:txBody>
          <a:bodyPr>
            <a:normAutofit fontScale="90000"/>
          </a:bodyPr>
          <a:lstStyle/>
          <a:p>
            <a:r>
              <a:rPr lang="en-GB" dirty="0"/>
              <a:t>Contact Details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106" y="2573032"/>
            <a:ext cx="73614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hlinkClick r:id="rId3"/>
              </a:rPr>
              <a:t>CSM@south-ayrshire.gov.uk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01292 612912</a:t>
            </a:r>
          </a:p>
          <a:p>
            <a:pPr algn="ctr"/>
            <a:endParaRPr lang="en-GB" dirty="0"/>
          </a:p>
          <a:p>
            <a:pPr algn="ctr"/>
            <a:r>
              <a:rPr lang="en-GB" dirty="0">
                <a:hlinkClick r:id="rId4"/>
              </a:rPr>
              <a:t>Jacqueline.Lucy@south-ayrshire.gov.uk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01292 612246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43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619" y="1687173"/>
            <a:ext cx="5156084" cy="1137049"/>
          </a:xfrm>
        </p:spPr>
        <p:txBody>
          <a:bodyPr>
            <a:noAutofit/>
          </a:bodyPr>
          <a:lstStyle/>
          <a:p>
            <a:r>
              <a:rPr lang="en-GB" sz="6000" dirty="0"/>
              <a:t>Questions ??</a:t>
            </a:r>
          </a:p>
        </p:txBody>
      </p:sp>
      <p:pic>
        <p:nvPicPr>
          <p:cNvPr id="2050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63" y="3547118"/>
            <a:ext cx="2691797" cy="26917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00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ptx" id="{BC066EF5-4FA7-4E8E-A85C-7488EC85EE40}" vid="{510EABD6-C4A0-4085-996F-E5A205AFFF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73f34c4-19d0-481f-be5b-43ce8c44d05e">K37M64WRSFAP-1669-1</_dlc_DocId>
    <_dlc_DocIdUrl xmlns="473f34c4-19d0-481f-be5b-43ce8c44d05e">
      <Url>http://ww20.south-ayrshire.gov.uk/southayrshireway/_layouts/DocIdRedir.aspx?ID=K37M64WRSFAP-1669-1</Url>
      <Description>K37M64WRSFAP-1669-1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7D922B77CB524CA83A387123D92985" ma:contentTypeVersion="0" ma:contentTypeDescription="Create a new document." ma:contentTypeScope="" ma:versionID="95938a118c23061fd6774512d2ea039d">
  <xsd:schema xmlns:xsd="http://www.w3.org/2001/XMLSchema" xmlns:xs="http://www.w3.org/2001/XMLSchema" xmlns:p="http://schemas.microsoft.com/office/2006/metadata/properties" xmlns:ns2="473f34c4-19d0-481f-be5b-43ce8c44d05e" targetNamespace="http://schemas.microsoft.com/office/2006/metadata/properties" ma:root="true" ma:fieldsID="34ca8d9a952f7ff5979a939b5ef4eaae" ns2:_="">
    <xsd:import namespace="473f34c4-19d0-481f-be5b-43ce8c44d05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f34c4-19d0-481f-be5b-43ce8c44d0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FE4AB41-E378-41D3-A0ED-70BEC721B84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73f34c4-19d0-481f-be5b-43ce8c44d05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278100-BCFB-46D6-A921-2CC0C939A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3f34c4-19d0-481f-be5b-43ce8c44d0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C0B66D-47C5-431D-91D7-2F01698265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68505B-7BD0-425C-9B3F-24DAE99EE73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South Ayrshire</Template>
  <TotalTime>1821</TotalTime>
  <Words>554</Words>
  <Application>Microsoft Office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Adobe Acrobat Document</vt:lpstr>
      <vt:lpstr>Contract &amp; Supplier Management (CSM)</vt:lpstr>
      <vt:lpstr>Contract and Supplier Management &amp; its purpose</vt:lpstr>
      <vt:lpstr>CSM Process </vt:lpstr>
      <vt:lpstr>Balanced Scorecard KPI`s </vt:lpstr>
      <vt:lpstr>Balanced Scorecards </vt:lpstr>
      <vt:lpstr>Next steps….</vt:lpstr>
      <vt:lpstr>Contact Details</vt:lpstr>
      <vt:lpstr>Questions 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atalanta</dc:creator>
  <cp:lastModifiedBy>Lucy, Jacqueline</cp:lastModifiedBy>
  <cp:revision>89</cp:revision>
  <dcterms:created xsi:type="dcterms:W3CDTF">2016-10-21T12:43:35Z</dcterms:created>
  <dcterms:modified xsi:type="dcterms:W3CDTF">2023-01-19T15:34:10Z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0x010100487D922B77CB524CA83A387123D92985</vt:lpwstr>
  </property>
  <property fmtid="{D5CDD505-2E9C-101B-9397-08002B2CF9AE}" pid="3" name="_dlc_DocIdItemGuid">
    <vt:lpwstr>d949120d-cc18-4c89-ba47-3636c5c31686</vt:lpwstr>
  </property>
</Properties>
</file>