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1"/>
  </p:notesMasterIdLst>
  <p:sldIdLst>
    <p:sldId id="257" r:id="rId2"/>
    <p:sldId id="295" r:id="rId3"/>
    <p:sldId id="258" r:id="rId4"/>
    <p:sldId id="293" r:id="rId5"/>
    <p:sldId id="296" r:id="rId6"/>
    <p:sldId id="297" r:id="rId7"/>
    <p:sldId id="294" r:id="rId8"/>
    <p:sldId id="298" r:id="rId9"/>
    <p:sldId id="299" r:id="rId10"/>
    <p:sldId id="301" r:id="rId11"/>
    <p:sldId id="303" r:id="rId12"/>
    <p:sldId id="313" r:id="rId13"/>
    <p:sldId id="315" r:id="rId14"/>
    <p:sldId id="321" r:id="rId15"/>
    <p:sldId id="286" r:id="rId16"/>
    <p:sldId id="325" r:id="rId17"/>
    <p:sldId id="326" r:id="rId18"/>
    <p:sldId id="327" r:id="rId19"/>
    <p:sldId id="344" r:id="rId20"/>
    <p:sldId id="356" r:id="rId21"/>
    <p:sldId id="357" r:id="rId22"/>
    <p:sldId id="284" r:id="rId23"/>
    <p:sldId id="289" r:id="rId24"/>
    <p:sldId id="345" r:id="rId25"/>
    <p:sldId id="347" r:id="rId26"/>
    <p:sldId id="348" r:id="rId27"/>
    <p:sldId id="349" r:id="rId28"/>
    <p:sldId id="300" r:id="rId29"/>
    <p:sldId id="353" r:id="rId30"/>
    <p:sldId id="354" r:id="rId31"/>
    <p:sldId id="355" r:id="rId32"/>
    <p:sldId id="359" r:id="rId33"/>
    <p:sldId id="362" r:id="rId34"/>
    <p:sldId id="350" r:id="rId35"/>
    <p:sldId id="365" r:id="rId36"/>
    <p:sldId id="366" r:id="rId37"/>
    <p:sldId id="360" r:id="rId38"/>
    <p:sldId id="361" r:id="rId39"/>
    <p:sldId id="352"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ennedy, Gavin" initials="KG" lastIdx="1" clrIdx="0">
    <p:extLst>
      <p:ext uri="{19B8F6BF-5375-455C-9EA6-DF929625EA0E}">
        <p15:presenceInfo xmlns:p15="http://schemas.microsoft.com/office/powerpoint/2012/main" userId="S::KennedyGa@south-ayrshire.gov.uk::463ec9fb-da2d-4f31-8f13-8f93c05a54e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721" autoAdjust="0"/>
    <p:restoredTop sz="93792" autoAdjust="0"/>
  </p:normalViewPr>
  <p:slideViewPr>
    <p:cSldViewPr snapToGrid="0">
      <p:cViewPr varScale="1">
        <p:scale>
          <a:sx n="62" d="100"/>
          <a:sy n="62" d="100"/>
        </p:scale>
        <p:origin x="124" y="44"/>
      </p:cViewPr>
      <p:guideLst/>
    </p:cSldViewPr>
  </p:slideViewPr>
  <p:outlineViewPr>
    <p:cViewPr>
      <p:scale>
        <a:sx n="33" d="100"/>
        <a:sy n="33" d="100"/>
      </p:scale>
      <p:origin x="0" y="-28936"/>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808EFC-A07F-4697-BC7E-5E1CB942C172}" type="datetimeFigureOut">
              <a:rPr lang="en-GB" smtClean="0"/>
              <a:t>19/12/2022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8477A1-7619-495C-8C93-D4085BEE4974}" type="slidenum">
              <a:rPr lang="en-GB" smtClean="0"/>
              <a:t>‹#›</a:t>
            </a:fld>
            <a:endParaRPr lang="en-GB"/>
          </a:p>
        </p:txBody>
      </p:sp>
    </p:spTree>
    <p:extLst>
      <p:ext uri="{BB962C8B-B14F-4D97-AF65-F5344CB8AC3E}">
        <p14:creationId xmlns:p14="http://schemas.microsoft.com/office/powerpoint/2010/main" val="9552957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6208577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88477A1-7619-495C-8C93-D4085BEE4974}" type="slidenum">
              <a:rPr lang="en-GB" smtClean="0"/>
              <a:t>4</a:t>
            </a:fld>
            <a:endParaRPr lang="en-GB"/>
          </a:p>
        </p:txBody>
      </p:sp>
    </p:spTree>
    <p:extLst>
      <p:ext uri="{BB962C8B-B14F-4D97-AF65-F5344CB8AC3E}">
        <p14:creationId xmlns:p14="http://schemas.microsoft.com/office/powerpoint/2010/main" val="7638066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008019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Please note that Child DLA has been replaced by Child Payment for many claimants  </a:t>
            </a:r>
          </a:p>
        </p:txBody>
      </p:sp>
    </p:spTree>
    <p:extLst>
      <p:ext uri="{BB962C8B-B14F-4D97-AF65-F5344CB8AC3E}">
        <p14:creationId xmlns:p14="http://schemas.microsoft.com/office/powerpoint/2010/main" val="5072617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1" name="Content Placeholder 3" descr="Content Placeholder 3"/>
          <p:cNvPicPr>
            <a:picLocks noChangeAspect="1"/>
          </p:cNvPicPr>
          <p:nvPr/>
        </p:nvPicPr>
        <p:blipFill>
          <a:blip r:embed="rId3"/>
          <a:stretch>
            <a:fillRect/>
          </a:stretch>
        </p:blipFill>
        <p:spPr>
          <a:xfrm>
            <a:off x="26999" y="16254"/>
            <a:ext cx="12138005" cy="6825495"/>
          </a:xfrm>
          <a:prstGeom prst="rect">
            <a:avLst/>
          </a:prstGeom>
          <a:ln w="12700">
            <a:miter lim="400000"/>
          </a:ln>
        </p:spPr>
      </p:pic>
      <p:grpSp>
        <p:nvGrpSpPr>
          <p:cNvPr id="14" name="Content Placeholder 3"/>
          <p:cNvGrpSpPr/>
          <p:nvPr/>
        </p:nvGrpSpPr>
        <p:grpSpPr>
          <a:xfrm>
            <a:off x="-179390" y="1938"/>
            <a:ext cx="12371391" cy="6956733"/>
            <a:chOff x="0" y="0"/>
            <a:chExt cx="9278542" cy="6956732"/>
          </a:xfrm>
        </p:grpSpPr>
        <p:sp>
          <p:nvSpPr>
            <p:cNvPr id="12" name="Rectangle"/>
            <p:cNvSpPr/>
            <p:nvPr/>
          </p:nvSpPr>
          <p:spPr>
            <a:xfrm>
              <a:off x="0" y="0"/>
              <a:ext cx="9278543" cy="6956733"/>
            </a:xfrm>
            <a:prstGeom prst="rect">
              <a:avLst/>
            </a:prstGeom>
            <a:blipFill rotWithShape="1">
              <a:blip r:embed="rId4"/>
              <a:srcRect/>
              <a:stretch>
                <a:fillRect/>
              </a:stretch>
            </a:blipFill>
            <a:ln w="12700" cap="flat">
              <a:noFill/>
              <a:miter lim="400000"/>
            </a:ln>
            <a:effectLst/>
          </p:spPr>
          <p:txBody>
            <a:bodyPr wrap="square" lIns="45719" tIns="45719" rIns="45719" bIns="45719" numCol="1" anchor="ctr">
              <a:noAutofit/>
            </a:bodyPr>
            <a:lstStyle/>
            <a:p>
              <a:endParaRPr sz="1800"/>
            </a:p>
          </p:txBody>
        </p:sp>
        <p:pic>
          <p:nvPicPr>
            <p:cNvPr id="13" name="South Ayrshire Way_Powerpoint MAD logo Template .jpg" descr="South Ayrshire Way_Powerpoint MAD logo Template .jpg"/>
            <p:cNvPicPr>
              <a:picLocks noChangeAspect="1"/>
            </p:cNvPicPr>
            <p:nvPr/>
          </p:nvPicPr>
          <p:blipFill>
            <a:blip r:embed="rId5"/>
            <a:srcRect t="11" b="11"/>
            <a:stretch>
              <a:fillRect/>
            </a:stretch>
          </p:blipFill>
          <p:spPr>
            <a:xfrm>
              <a:off x="0" y="0"/>
              <a:ext cx="9278543" cy="6956733"/>
            </a:xfrm>
            <a:prstGeom prst="rect">
              <a:avLst/>
            </a:prstGeom>
            <a:ln w="12700" cap="flat">
              <a:noFill/>
              <a:miter lim="400000"/>
            </a:ln>
            <a:effectLst/>
          </p:spPr>
        </p:pic>
      </p:grpSp>
      <p:sp>
        <p:nvSpPr>
          <p:cNvPr id="15" name="Title Text"/>
          <p:cNvSpPr txBox="1">
            <a:spLocks noGrp="1"/>
          </p:cNvSpPr>
          <p:nvPr>
            <p:ph type="title"/>
          </p:nvPr>
        </p:nvSpPr>
        <p:spPr>
          <a:xfrm>
            <a:off x="316302" y="906701"/>
            <a:ext cx="10363201" cy="689187"/>
          </a:xfrm>
          <a:prstGeom prst="rect">
            <a:avLst/>
          </a:prstGeom>
        </p:spPr>
        <p:txBody>
          <a:bodyPr anchor="t"/>
          <a:lstStyle>
            <a:lvl1pPr>
              <a:defRPr sz="5000" b="1">
                <a:solidFill>
                  <a:srgbClr val="007DB2"/>
                </a:solidFill>
              </a:defRPr>
            </a:lvl1pPr>
          </a:lstStyle>
          <a:p>
            <a:r>
              <a:t>Title Text</a:t>
            </a:r>
          </a:p>
        </p:txBody>
      </p:sp>
      <p:sp>
        <p:nvSpPr>
          <p:cNvPr id="16" name="Body Level One…"/>
          <p:cNvSpPr txBox="1">
            <a:spLocks noGrp="1"/>
          </p:cNvSpPr>
          <p:nvPr>
            <p:ph type="body" sz="quarter" idx="1"/>
          </p:nvPr>
        </p:nvSpPr>
        <p:spPr>
          <a:xfrm>
            <a:off x="316302" y="1690591"/>
            <a:ext cx="10363201" cy="604034"/>
          </a:xfrm>
          <a:prstGeom prst="rect">
            <a:avLst/>
          </a:prstGeom>
        </p:spPr>
        <p:txBody>
          <a:bodyPr/>
          <a:lstStyle>
            <a:lvl1pPr marL="0" indent="0">
              <a:buSzTx/>
              <a:buFontTx/>
              <a:buNone/>
              <a:defRPr sz="4000">
                <a:solidFill>
                  <a:srgbClr val="FFFFFF"/>
                </a:solidFill>
              </a:defRPr>
            </a:lvl1pPr>
            <a:lvl2pPr marL="0" indent="457200">
              <a:buSzTx/>
              <a:buFontTx/>
              <a:buNone/>
              <a:defRPr sz="4000">
                <a:solidFill>
                  <a:srgbClr val="FFFFFF"/>
                </a:solidFill>
              </a:defRPr>
            </a:lvl2pPr>
            <a:lvl3pPr marL="0" indent="914400">
              <a:buSzTx/>
              <a:buFontTx/>
              <a:buNone/>
              <a:defRPr sz="4000">
                <a:solidFill>
                  <a:srgbClr val="FFFFFF"/>
                </a:solidFill>
              </a:defRPr>
            </a:lvl3pPr>
            <a:lvl4pPr marL="0" indent="1371600">
              <a:buSzTx/>
              <a:buFontTx/>
              <a:buNone/>
              <a:defRPr sz="4000">
                <a:solidFill>
                  <a:srgbClr val="FFFFFF"/>
                </a:solidFill>
              </a:defRPr>
            </a:lvl4pPr>
            <a:lvl5pPr marL="0" indent="1828800">
              <a:buSzTx/>
              <a:buFontTx/>
              <a:buNone/>
              <a:defRPr sz="40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5725754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24" name="South Ayrshire Way_Powerpoint MAD logo Template 2.jpg" descr="South Ayrshire Way_Powerpoint MAD logo Template 2.jpg"/>
          <p:cNvPicPr>
            <a:picLocks noChangeAspect="1"/>
          </p:cNvPicPr>
          <p:nvPr/>
        </p:nvPicPr>
        <p:blipFill>
          <a:blip r:embed="rId2"/>
          <a:srcRect t="11" b="11"/>
          <a:stretch>
            <a:fillRect/>
          </a:stretch>
        </p:blipFill>
        <p:spPr>
          <a:xfrm>
            <a:off x="26999" y="16254"/>
            <a:ext cx="12138005" cy="6825495"/>
          </a:xfrm>
          <a:prstGeom prst="rect">
            <a:avLst/>
          </a:prstGeom>
          <a:ln w="12700">
            <a:miter lim="400000"/>
          </a:ln>
        </p:spPr>
      </p:pic>
      <p:sp>
        <p:nvSpPr>
          <p:cNvPr id="25" name="Title Text"/>
          <p:cNvSpPr txBox="1">
            <a:spLocks noGrp="1"/>
          </p:cNvSpPr>
          <p:nvPr>
            <p:ph type="title"/>
          </p:nvPr>
        </p:nvSpPr>
        <p:spPr>
          <a:xfrm>
            <a:off x="546339" y="1142521"/>
            <a:ext cx="11099323" cy="543465"/>
          </a:xfrm>
          <a:prstGeom prst="rect">
            <a:avLst/>
          </a:prstGeom>
        </p:spPr>
        <p:txBody>
          <a:bodyPr/>
          <a:lstStyle>
            <a:lvl1pPr>
              <a:defRPr b="1">
                <a:solidFill>
                  <a:srgbClr val="007DB2"/>
                </a:solidFill>
              </a:defRPr>
            </a:lvl1pPr>
          </a:lstStyle>
          <a:p>
            <a:r>
              <a:t>Title Text</a:t>
            </a:r>
          </a:p>
        </p:txBody>
      </p:sp>
      <p:sp>
        <p:nvSpPr>
          <p:cNvPr id="26" name="Body Level One…"/>
          <p:cNvSpPr txBox="1">
            <a:spLocks noGrp="1"/>
          </p:cNvSpPr>
          <p:nvPr>
            <p:ph type="body" idx="1"/>
          </p:nvPr>
        </p:nvSpPr>
        <p:spPr>
          <a:xfrm>
            <a:off x="517584" y="2143666"/>
            <a:ext cx="11099323" cy="4033299"/>
          </a:xfrm>
          <a:prstGeom prst="rect">
            <a:avLst/>
          </a:prstGeom>
        </p:spPr>
        <p:txBody>
          <a:bodyPr/>
          <a:lstStyle>
            <a:lvl1pPr marL="0" indent="0">
              <a:lnSpc>
                <a:spcPct val="100000"/>
              </a:lnSpc>
              <a:buSzTx/>
              <a:buFontTx/>
              <a:buNone/>
              <a:defRPr sz="2200">
                <a:solidFill>
                  <a:srgbClr val="808080"/>
                </a:solidFill>
              </a:defRPr>
            </a:lvl1pPr>
            <a:lvl2pPr marL="685800" indent="-228600">
              <a:lnSpc>
                <a:spcPct val="100000"/>
              </a:lnSpc>
              <a:buFontTx/>
              <a:defRPr sz="2200">
                <a:solidFill>
                  <a:srgbClr val="808080"/>
                </a:solidFill>
              </a:defRPr>
            </a:lvl2pPr>
            <a:lvl3pPr marL="1143000" indent="-228600">
              <a:lnSpc>
                <a:spcPct val="100000"/>
              </a:lnSpc>
              <a:buFontTx/>
              <a:defRPr sz="2200">
                <a:solidFill>
                  <a:srgbClr val="808080"/>
                </a:solidFill>
              </a:defRPr>
            </a:lvl3pPr>
            <a:lvl4pPr marL="1600200" indent="-228600">
              <a:lnSpc>
                <a:spcPct val="100000"/>
              </a:lnSpc>
              <a:buFontTx/>
              <a:defRPr sz="2200">
                <a:solidFill>
                  <a:srgbClr val="808080"/>
                </a:solidFill>
              </a:defRPr>
            </a:lvl4pPr>
            <a:lvl5pPr marL="2057400" indent="-228600">
              <a:lnSpc>
                <a:spcPct val="100000"/>
              </a:lnSpc>
              <a:buFontTx/>
              <a:defRPr sz="2200">
                <a:solidFill>
                  <a:srgbClr val="808080"/>
                </a:solidFill>
              </a:defRPr>
            </a:lvl5pPr>
          </a:lstStyle>
          <a:p>
            <a:r>
              <a:t>Body Level One</a:t>
            </a:r>
          </a:p>
          <a:p>
            <a:pPr lvl="1"/>
            <a:r>
              <a:t>Body Level Two</a:t>
            </a:r>
          </a:p>
          <a:p>
            <a:pPr lvl="2"/>
            <a:r>
              <a:t>Body Level Three</a:t>
            </a:r>
          </a:p>
          <a:p>
            <a:pPr lvl="3"/>
            <a:r>
              <a:t>Body Level Four</a:t>
            </a:r>
          </a:p>
          <a:p>
            <a:pPr lvl="4"/>
            <a:r>
              <a:t>Body Level Five</a:t>
            </a:r>
          </a:p>
        </p:txBody>
      </p:sp>
      <p:sp>
        <p:nvSpPr>
          <p:cNvPr id="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21193841"/>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Only">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34" name="Content Placeholder 3" descr="Content Placeholder 3"/>
          <p:cNvPicPr>
            <a:picLocks noChangeAspect="1"/>
          </p:cNvPicPr>
          <p:nvPr/>
        </p:nvPicPr>
        <p:blipFill>
          <a:blip r:embed="rId3"/>
          <a:stretch>
            <a:fillRect/>
          </a:stretch>
        </p:blipFill>
        <p:spPr>
          <a:xfrm>
            <a:off x="26999" y="16254"/>
            <a:ext cx="12138005" cy="6825495"/>
          </a:xfrm>
          <a:prstGeom prst="rect">
            <a:avLst/>
          </a:prstGeom>
          <a:ln w="12700">
            <a:miter lim="400000"/>
          </a:ln>
        </p:spPr>
      </p:pic>
      <p:sp>
        <p:nvSpPr>
          <p:cNvPr id="35" name="Title Text"/>
          <p:cNvSpPr txBox="1">
            <a:spLocks noGrp="1"/>
          </p:cNvSpPr>
          <p:nvPr>
            <p:ph type="title"/>
          </p:nvPr>
        </p:nvSpPr>
        <p:spPr>
          <a:xfrm>
            <a:off x="546339" y="1129821"/>
            <a:ext cx="11099323" cy="543465"/>
          </a:xfrm>
          <a:prstGeom prst="rect">
            <a:avLst/>
          </a:prstGeom>
        </p:spPr>
        <p:txBody>
          <a:bodyPr/>
          <a:lstStyle>
            <a:lvl1pPr>
              <a:defRPr b="1">
                <a:solidFill>
                  <a:srgbClr val="007DB2"/>
                </a:solidFill>
              </a:defRPr>
            </a:lvl1pPr>
          </a:lstStyle>
          <a:p>
            <a:r>
              <a:t>Title Text</a:t>
            </a:r>
          </a:p>
        </p:txBody>
      </p:sp>
      <p:sp>
        <p:nvSpPr>
          <p:cNvPr id="36" name="Body Level One…"/>
          <p:cNvSpPr txBox="1">
            <a:spLocks noGrp="1"/>
          </p:cNvSpPr>
          <p:nvPr>
            <p:ph type="body" sz="quarter" idx="1"/>
          </p:nvPr>
        </p:nvSpPr>
        <p:spPr>
          <a:xfrm>
            <a:off x="546339" y="1716181"/>
            <a:ext cx="11099323" cy="418379"/>
          </a:xfrm>
          <a:prstGeom prst="rect">
            <a:avLst/>
          </a:prstGeom>
        </p:spPr>
        <p:txBody>
          <a:bodyPr anchor="ctr"/>
          <a:lstStyle>
            <a:lvl1pPr marL="0" indent="0">
              <a:buSzTx/>
              <a:buFontTx/>
              <a:buNone/>
              <a:defRPr sz="3000">
                <a:solidFill>
                  <a:srgbClr val="808080"/>
                </a:solidFill>
              </a:defRPr>
            </a:lvl1pPr>
            <a:lvl2pPr marL="742950" indent="-285750">
              <a:buFontTx/>
              <a:defRPr sz="3000">
                <a:solidFill>
                  <a:srgbClr val="808080"/>
                </a:solidFill>
              </a:defRPr>
            </a:lvl2pPr>
            <a:lvl3pPr marL="1257300" indent="-342900">
              <a:buFontTx/>
              <a:defRPr sz="3000">
                <a:solidFill>
                  <a:srgbClr val="808080"/>
                </a:solidFill>
              </a:defRPr>
            </a:lvl3pPr>
            <a:lvl4pPr marL="1752600" indent="-381000">
              <a:buFontTx/>
              <a:defRPr sz="3000">
                <a:solidFill>
                  <a:srgbClr val="808080"/>
                </a:solidFill>
              </a:defRPr>
            </a:lvl4pPr>
            <a:lvl5pPr marL="2209800" indent="-381000">
              <a:buFontTx/>
              <a:defRPr sz="3000">
                <a:solidFill>
                  <a:srgbClr val="808080"/>
                </a:solidFill>
              </a:defRPr>
            </a:lvl5pPr>
          </a:lstStyle>
          <a:p>
            <a:r>
              <a:t>Body Level One</a:t>
            </a:r>
          </a:p>
          <a:p>
            <a:pPr lvl="1"/>
            <a:r>
              <a:t>Body Level Two</a:t>
            </a:r>
          </a:p>
          <a:p>
            <a:pPr lvl="2"/>
            <a:r>
              <a:t>Body Level Three</a:t>
            </a:r>
          </a:p>
          <a:p>
            <a:pPr lvl="3"/>
            <a:r>
              <a:t>Body Level Four</a:t>
            </a:r>
          </a:p>
          <a:p>
            <a:pPr lvl="4"/>
            <a:r>
              <a:t>Body Level Five</a:t>
            </a:r>
          </a:p>
        </p:txBody>
      </p:sp>
      <p:sp>
        <p:nvSpPr>
          <p:cNvPr id="3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27325115"/>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Custom Layout">
    <p:spTree>
      <p:nvGrpSpPr>
        <p:cNvPr id="1" name=""/>
        <p:cNvGrpSpPr/>
        <p:nvPr/>
      </p:nvGrpSpPr>
      <p:grpSpPr>
        <a:xfrm>
          <a:off x="0" y="0"/>
          <a:ext cx="0" cy="0"/>
          <a:chOff x="0" y="0"/>
          <a:chExt cx="0" cy="0"/>
        </a:xfrm>
      </p:grpSpPr>
      <p:sp>
        <p:nvSpPr>
          <p:cNvPr id="4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27937854"/>
      </p:ext>
    </p:extLst>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7DB2"/>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09600" y="92075"/>
            <a:ext cx="10972800" cy="15081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8457718" y="6217852"/>
            <a:ext cx="279882" cy="276999"/>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4416901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ransition spd="med"/>
  <p:txStyles>
    <p:titleStyle>
      <a:lvl1pPr marL="0" marR="0" indent="0" algn="l" defTabSz="914400" rtl="0" latinLnBrk="0">
        <a:lnSpc>
          <a:spcPct val="90000"/>
        </a:lnSpc>
        <a:spcBef>
          <a:spcPts val="0"/>
        </a:spcBef>
        <a:spcAft>
          <a:spcPts val="0"/>
        </a:spcAft>
        <a:buClrTx/>
        <a:buSzTx/>
        <a:buFontTx/>
        <a:buNone/>
        <a:tabLst/>
        <a:defRPr sz="4000" b="0" i="0" u="none" strike="noStrike" cap="none" spc="0" baseline="0">
          <a:ln>
            <a:noFill/>
          </a:ln>
          <a:solidFill>
            <a:srgbClr val="000000"/>
          </a:solidFill>
          <a:uFillTx/>
          <a:latin typeface="+mj-lt"/>
          <a:ea typeface="+mj-ea"/>
          <a:cs typeface="+mj-cs"/>
          <a:sym typeface="Arial"/>
        </a:defRPr>
      </a:lvl1pPr>
      <a:lvl2pPr marL="0" marR="0" indent="0" algn="l" defTabSz="914400" rtl="0" latinLnBrk="0">
        <a:lnSpc>
          <a:spcPct val="90000"/>
        </a:lnSpc>
        <a:spcBef>
          <a:spcPts val="0"/>
        </a:spcBef>
        <a:spcAft>
          <a:spcPts val="0"/>
        </a:spcAft>
        <a:buClrTx/>
        <a:buSzTx/>
        <a:buFontTx/>
        <a:buNone/>
        <a:tabLst/>
        <a:defRPr sz="4000" b="0" i="0" u="none" strike="noStrike" cap="none" spc="0" baseline="0">
          <a:ln>
            <a:noFill/>
          </a:ln>
          <a:solidFill>
            <a:srgbClr val="000000"/>
          </a:solidFill>
          <a:uFillTx/>
          <a:latin typeface="+mj-lt"/>
          <a:ea typeface="+mj-ea"/>
          <a:cs typeface="+mj-cs"/>
          <a:sym typeface="Arial"/>
        </a:defRPr>
      </a:lvl2pPr>
      <a:lvl3pPr marL="0" marR="0" indent="0" algn="l" defTabSz="914400" rtl="0" latinLnBrk="0">
        <a:lnSpc>
          <a:spcPct val="90000"/>
        </a:lnSpc>
        <a:spcBef>
          <a:spcPts val="0"/>
        </a:spcBef>
        <a:spcAft>
          <a:spcPts val="0"/>
        </a:spcAft>
        <a:buClrTx/>
        <a:buSzTx/>
        <a:buFontTx/>
        <a:buNone/>
        <a:tabLst/>
        <a:defRPr sz="4000" b="0" i="0" u="none" strike="noStrike" cap="none" spc="0" baseline="0">
          <a:ln>
            <a:noFill/>
          </a:ln>
          <a:solidFill>
            <a:srgbClr val="000000"/>
          </a:solidFill>
          <a:uFillTx/>
          <a:latin typeface="+mj-lt"/>
          <a:ea typeface="+mj-ea"/>
          <a:cs typeface="+mj-cs"/>
          <a:sym typeface="Arial"/>
        </a:defRPr>
      </a:lvl3pPr>
      <a:lvl4pPr marL="0" marR="0" indent="0" algn="l" defTabSz="914400" rtl="0" latinLnBrk="0">
        <a:lnSpc>
          <a:spcPct val="90000"/>
        </a:lnSpc>
        <a:spcBef>
          <a:spcPts val="0"/>
        </a:spcBef>
        <a:spcAft>
          <a:spcPts val="0"/>
        </a:spcAft>
        <a:buClrTx/>
        <a:buSzTx/>
        <a:buFontTx/>
        <a:buNone/>
        <a:tabLst/>
        <a:defRPr sz="4000" b="0" i="0" u="none" strike="noStrike" cap="none" spc="0" baseline="0">
          <a:ln>
            <a:noFill/>
          </a:ln>
          <a:solidFill>
            <a:srgbClr val="000000"/>
          </a:solidFill>
          <a:uFillTx/>
          <a:latin typeface="+mj-lt"/>
          <a:ea typeface="+mj-ea"/>
          <a:cs typeface="+mj-cs"/>
          <a:sym typeface="Arial"/>
        </a:defRPr>
      </a:lvl4pPr>
      <a:lvl5pPr marL="0" marR="0" indent="0" algn="l" defTabSz="914400" rtl="0" latinLnBrk="0">
        <a:lnSpc>
          <a:spcPct val="90000"/>
        </a:lnSpc>
        <a:spcBef>
          <a:spcPts val="0"/>
        </a:spcBef>
        <a:spcAft>
          <a:spcPts val="0"/>
        </a:spcAft>
        <a:buClrTx/>
        <a:buSzTx/>
        <a:buFontTx/>
        <a:buNone/>
        <a:tabLst/>
        <a:defRPr sz="4000" b="0" i="0" u="none" strike="noStrike" cap="none" spc="0" baseline="0">
          <a:ln>
            <a:noFill/>
          </a:ln>
          <a:solidFill>
            <a:srgbClr val="000000"/>
          </a:solidFill>
          <a:uFillTx/>
          <a:latin typeface="+mj-lt"/>
          <a:ea typeface="+mj-ea"/>
          <a:cs typeface="+mj-cs"/>
          <a:sym typeface="Arial"/>
        </a:defRPr>
      </a:lvl5pPr>
      <a:lvl6pPr marL="0" marR="0" indent="0" algn="l" defTabSz="914400" rtl="0" latinLnBrk="0">
        <a:lnSpc>
          <a:spcPct val="90000"/>
        </a:lnSpc>
        <a:spcBef>
          <a:spcPts val="0"/>
        </a:spcBef>
        <a:spcAft>
          <a:spcPts val="0"/>
        </a:spcAft>
        <a:buClrTx/>
        <a:buSzTx/>
        <a:buFontTx/>
        <a:buNone/>
        <a:tabLst/>
        <a:defRPr sz="4000" b="0" i="0" u="none" strike="noStrike" cap="none" spc="0" baseline="0">
          <a:ln>
            <a:noFill/>
          </a:ln>
          <a:solidFill>
            <a:srgbClr val="000000"/>
          </a:solidFill>
          <a:uFillTx/>
          <a:latin typeface="+mj-lt"/>
          <a:ea typeface="+mj-ea"/>
          <a:cs typeface="+mj-cs"/>
          <a:sym typeface="Arial"/>
        </a:defRPr>
      </a:lvl6pPr>
      <a:lvl7pPr marL="0" marR="0" indent="0" algn="l" defTabSz="914400" rtl="0" latinLnBrk="0">
        <a:lnSpc>
          <a:spcPct val="90000"/>
        </a:lnSpc>
        <a:spcBef>
          <a:spcPts val="0"/>
        </a:spcBef>
        <a:spcAft>
          <a:spcPts val="0"/>
        </a:spcAft>
        <a:buClrTx/>
        <a:buSzTx/>
        <a:buFontTx/>
        <a:buNone/>
        <a:tabLst/>
        <a:defRPr sz="4000" b="0" i="0" u="none" strike="noStrike" cap="none" spc="0" baseline="0">
          <a:ln>
            <a:noFill/>
          </a:ln>
          <a:solidFill>
            <a:srgbClr val="000000"/>
          </a:solidFill>
          <a:uFillTx/>
          <a:latin typeface="+mj-lt"/>
          <a:ea typeface="+mj-ea"/>
          <a:cs typeface="+mj-cs"/>
          <a:sym typeface="Arial"/>
        </a:defRPr>
      </a:lvl7pPr>
      <a:lvl8pPr marL="0" marR="0" indent="0" algn="l" defTabSz="914400" rtl="0" latinLnBrk="0">
        <a:lnSpc>
          <a:spcPct val="90000"/>
        </a:lnSpc>
        <a:spcBef>
          <a:spcPts val="0"/>
        </a:spcBef>
        <a:spcAft>
          <a:spcPts val="0"/>
        </a:spcAft>
        <a:buClrTx/>
        <a:buSzTx/>
        <a:buFontTx/>
        <a:buNone/>
        <a:tabLst/>
        <a:defRPr sz="4000" b="0" i="0" u="none" strike="noStrike" cap="none" spc="0" baseline="0">
          <a:ln>
            <a:noFill/>
          </a:ln>
          <a:solidFill>
            <a:srgbClr val="000000"/>
          </a:solidFill>
          <a:uFillTx/>
          <a:latin typeface="+mj-lt"/>
          <a:ea typeface="+mj-ea"/>
          <a:cs typeface="+mj-cs"/>
          <a:sym typeface="Arial"/>
        </a:defRPr>
      </a:lvl8pPr>
      <a:lvl9pPr marL="0" marR="0" indent="0" algn="l" defTabSz="914400" rtl="0" latinLnBrk="0">
        <a:lnSpc>
          <a:spcPct val="90000"/>
        </a:lnSpc>
        <a:spcBef>
          <a:spcPts val="0"/>
        </a:spcBef>
        <a:spcAft>
          <a:spcPts val="0"/>
        </a:spcAft>
        <a:buClrTx/>
        <a:buSzTx/>
        <a:buFontTx/>
        <a:buNone/>
        <a:tabLst/>
        <a:defRPr sz="4000" b="0" i="0" u="none" strike="noStrike" cap="none" spc="0" baseline="0">
          <a:ln>
            <a:noFill/>
          </a:ln>
          <a:solidFill>
            <a:srgbClr val="000000"/>
          </a:solidFill>
          <a:uFillTx/>
          <a:latin typeface="+mj-lt"/>
          <a:ea typeface="+mj-ea"/>
          <a:cs typeface="+mj-cs"/>
          <a:sym typeface="Arial"/>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Arial"/>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Arial"/>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Arial"/>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Arial"/>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Arial"/>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Arial"/>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Arial"/>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Arial"/>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Arial"/>
        </a:defRPr>
      </a:lvl9pPr>
    </p:bodyStyle>
    <p:otherStyle>
      <a:lvl1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1pPr>
      <a:lvl2pPr marL="0" marR="0" indent="4572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2pPr>
      <a:lvl3pPr marL="0" marR="0" indent="9144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3pPr>
      <a:lvl4pPr marL="0" marR="0" indent="13716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4pPr>
      <a:lvl5pPr marL="0" marR="0" indent="18288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5pPr>
      <a:lvl6pPr marL="0" marR="0" indent="22860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6pPr>
      <a:lvl7pPr marL="0" marR="0" indent="27432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7pPr>
      <a:lvl8pPr marL="0" marR="0" indent="32004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8pPr>
      <a:lvl9pPr marL="0" marR="0" indent="36576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gov.uk/carers-allowance/eligibility"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49.png"/><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mailto:informationandadvicehub@south-ayrshire.gov.uk" TargetMode="External"/><Relationship Id="rId1" Type="http://schemas.openxmlformats.org/officeDocument/2006/relationships/slideLayout" Target="../slideLayouts/slideLayout2.xml"/><Relationship Id="rId5" Type="http://schemas.openxmlformats.org/officeDocument/2006/relationships/hyperlink" Target="https://www.south-ayrshire.gov.uk/26845" TargetMode="Externa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itle 4"/>
          <p:cNvSpPr txBox="1">
            <a:spLocks noGrp="1"/>
          </p:cNvSpPr>
          <p:nvPr>
            <p:ph type="ctrTitle"/>
          </p:nvPr>
        </p:nvSpPr>
        <p:spPr>
          <a:xfrm>
            <a:off x="500933" y="698091"/>
            <a:ext cx="9032696" cy="2730909"/>
          </a:xfrm>
          <a:prstGeom prst="rect">
            <a:avLst/>
          </a:prstGeom>
        </p:spPr>
        <p:txBody>
          <a:bodyPr>
            <a:normAutofit fontScale="90000"/>
          </a:bodyPr>
          <a:lstStyle/>
          <a:p>
            <a:pPr defTabSz="859536">
              <a:defRPr sz="4230"/>
            </a:pPr>
            <a:r>
              <a:rPr lang="en-GB" dirty="0"/>
              <a:t>South Ayrshire Council</a:t>
            </a:r>
            <a:br>
              <a:rPr lang="en-GB" dirty="0"/>
            </a:br>
            <a:br>
              <a:rPr lang="en-GB" dirty="0"/>
            </a:br>
            <a:r>
              <a:rPr lang="en-GB" dirty="0"/>
              <a:t>Information and Advice Hub </a:t>
            </a:r>
            <a:br>
              <a:rPr lang="en-GB" dirty="0"/>
            </a:br>
            <a:br>
              <a:rPr lang="en-GB" dirty="0"/>
            </a:br>
            <a:r>
              <a:rPr lang="en-GB" dirty="0"/>
              <a:t>Webinar 2022 </a:t>
            </a:r>
          </a:p>
        </p:txBody>
      </p:sp>
      <p:pic>
        <p:nvPicPr>
          <p:cNvPr id="2" name="Picture 1" descr="Service logo">
            <a:extLst>
              <a:ext uri="{FF2B5EF4-FFF2-40B4-BE49-F238E27FC236}">
                <a16:creationId xmlns:a16="http://schemas.microsoft.com/office/drawing/2014/main" id="{CA1FF0A8-097E-4568-8BE8-C4BD58A49D8E}"/>
              </a:ext>
            </a:extLst>
          </p:cNvPr>
          <p:cNvPicPr>
            <a:picLocks noChangeAspect="1"/>
          </p:cNvPicPr>
          <p:nvPr/>
        </p:nvPicPr>
        <p:blipFill>
          <a:blip r:embed="rId2"/>
          <a:stretch>
            <a:fillRect/>
          </a:stretch>
        </p:blipFill>
        <p:spPr>
          <a:xfrm>
            <a:off x="4770634" y="3726951"/>
            <a:ext cx="2992348" cy="2992348"/>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D76C2-2EC2-48B1-9888-F920FCC7BDC2}"/>
              </a:ext>
            </a:extLst>
          </p:cNvPr>
          <p:cNvSpPr>
            <a:spLocks noGrp="1"/>
          </p:cNvSpPr>
          <p:nvPr>
            <p:ph type="title"/>
          </p:nvPr>
        </p:nvSpPr>
        <p:spPr>
          <a:xfrm>
            <a:off x="546340" y="63611"/>
            <a:ext cx="9567720" cy="1148963"/>
          </a:xfrm>
        </p:spPr>
        <p:txBody>
          <a:bodyPr>
            <a:normAutofit/>
          </a:bodyPr>
          <a:lstStyle/>
          <a:p>
            <a:pPr algn="ctr"/>
            <a:r>
              <a:rPr lang="en-GB" dirty="0"/>
              <a:t>Universal Credit </a:t>
            </a:r>
          </a:p>
        </p:txBody>
      </p:sp>
      <p:sp>
        <p:nvSpPr>
          <p:cNvPr id="3" name="Text Placeholder 2">
            <a:extLst>
              <a:ext uri="{FF2B5EF4-FFF2-40B4-BE49-F238E27FC236}">
                <a16:creationId xmlns:a16="http://schemas.microsoft.com/office/drawing/2014/main" id="{794F07EC-41D5-4125-8F78-B78C375BAE72}"/>
              </a:ext>
            </a:extLst>
          </p:cNvPr>
          <p:cNvSpPr>
            <a:spLocks noGrp="1"/>
          </p:cNvSpPr>
          <p:nvPr>
            <p:ph type="body" idx="1"/>
          </p:nvPr>
        </p:nvSpPr>
        <p:spPr>
          <a:xfrm>
            <a:off x="198783" y="1449280"/>
            <a:ext cx="11434027" cy="3959440"/>
          </a:xfrm>
        </p:spPr>
        <p:txBody>
          <a:bodyPr>
            <a:normAutofit fontScale="70000" lnSpcReduction="20000"/>
          </a:bodyPr>
          <a:lstStyle/>
          <a:p>
            <a:pPr algn="l" fontAlgn="base"/>
            <a:r>
              <a:rPr lang="en-GB" sz="2800" b="1" dirty="0">
                <a:solidFill>
                  <a:schemeClr val="accent5"/>
                </a:solidFill>
              </a:rPr>
              <a:t>Universal Credit is a means-tested benefit for people of working age.</a:t>
            </a:r>
            <a:br>
              <a:rPr lang="en-GB" sz="2800" b="1" dirty="0">
                <a:solidFill>
                  <a:schemeClr val="accent5"/>
                </a:solidFill>
              </a:rPr>
            </a:br>
            <a:br>
              <a:rPr lang="en-GB" sz="2800" b="1" dirty="0">
                <a:solidFill>
                  <a:schemeClr val="accent5"/>
                </a:solidFill>
              </a:rPr>
            </a:br>
            <a:r>
              <a:rPr lang="en-GB" sz="2800" b="1" dirty="0">
                <a:solidFill>
                  <a:schemeClr val="accent5"/>
                </a:solidFill>
              </a:rPr>
              <a:t>It replaces six means-tested benefits:</a:t>
            </a:r>
          </a:p>
          <a:p>
            <a:pPr algn="l" fontAlgn="base"/>
            <a:endParaRPr lang="en-GB" sz="2800" dirty="0">
              <a:solidFill>
                <a:schemeClr val="accent5"/>
              </a:solidFill>
            </a:endParaRPr>
          </a:p>
          <a:p>
            <a:pPr algn="l" fontAlgn="t">
              <a:buFont typeface="Arial" panose="020B0604020202020204" pitchFamily="34" charset="0"/>
              <a:buChar char="•"/>
            </a:pPr>
            <a:r>
              <a:rPr lang="en-GB" sz="2800" dirty="0">
                <a:solidFill>
                  <a:schemeClr val="accent5"/>
                </a:solidFill>
              </a:rPr>
              <a:t>Income Support</a:t>
            </a:r>
          </a:p>
          <a:p>
            <a:pPr algn="l" fontAlgn="t">
              <a:buFont typeface="Arial" panose="020B0604020202020204" pitchFamily="34" charset="0"/>
              <a:buChar char="•"/>
            </a:pPr>
            <a:r>
              <a:rPr lang="en-GB" sz="2800" dirty="0">
                <a:solidFill>
                  <a:schemeClr val="accent5"/>
                </a:solidFill>
              </a:rPr>
              <a:t>Income-based Jobseeker’s Allowance (JSA)</a:t>
            </a:r>
          </a:p>
          <a:p>
            <a:pPr algn="l" fontAlgn="t">
              <a:buFont typeface="Arial" panose="020B0604020202020204" pitchFamily="34" charset="0"/>
              <a:buChar char="•"/>
            </a:pPr>
            <a:r>
              <a:rPr lang="en-GB" sz="2800" dirty="0">
                <a:solidFill>
                  <a:schemeClr val="accent5"/>
                </a:solidFill>
              </a:rPr>
              <a:t>Income-related Employment and Support Allowance (ESA)</a:t>
            </a:r>
          </a:p>
          <a:p>
            <a:pPr algn="l" fontAlgn="t">
              <a:buFont typeface="Arial" panose="020B0604020202020204" pitchFamily="34" charset="0"/>
              <a:buChar char="•"/>
            </a:pPr>
            <a:r>
              <a:rPr lang="en-GB" sz="2800" dirty="0">
                <a:solidFill>
                  <a:schemeClr val="accent5"/>
                </a:solidFill>
              </a:rPr>
              <a:t>Housing Benefit</a:t>
            </a:r>
          </a:p>
          <a:p>
            <a:pPr algn="l" fontAlgn="t">
              <a:buFont typeface="Arial" panose="020B0604020202020204" pitchFamily="34" charset="0"/>
              <a:buChar char="•"/>
            </a:pPr>
            <a:r>
              <a:rPr lang="en-GB" sz="2800" dirty="0">
                <a:solidFill>
                  <a:schemeClr val="accent5"/>
                </a:solidFill>
              </a:rPr>
              <a:t>Child Tax Credit</a:t>
            </a:r>
          </a:p>
          <a:p>
            <a:pPr algn="l" fontAlgn="t">
              <a:buFont typeface="Arial" panose="020B0604020202020204" pitchFamily="34" charset="0"/>
              <a:buChar char="•"/>
            </a:pPr>
            <a:r>
              <a:rPr lang="en-GB" sz="2800" dirty="0">
                <a:solidFill>
                  <a:schemeClr val="accent5"/>
                </a:solidFill>
              </a:rPr>
              <a:t>Working Tax Credit.</a:t>
            </a:r>
          </a:p>
          <a:p>
            <a:pPr algn="l" fontAlgn="base"/>
            <a:r>
              <a:rPr lang="en-GB" sz="2800" dirty="0">
                <a:solidFill>
                  <a:schemeClr val="accent5"/>
                </a:solidFill>
              </a:rPr>
              <a:t>The above six benefits are also known as legacy benefits.</a:t>
            </a:r>
          </a:p>
          <a:p>
            <a:endParaRPr lang="en-GB" dirty="0"/>
          </a:p>
        </p:txBody>
      </p:sp>
      <p:pic>
        <p:nvPicPr>
          <p:cNvPr id="4" name="Picture 3">
            <a:extLst>
              <a:ext uri="{FF2B5EF4-FFF2-40B4-BE49-F238E27FC236}">
                <a16:creationId xmlns:a16="http://schemas.microsoft.com/office/drawing/2014/main" id="{D46724E9-5081-4E14-980E-ADE67930BC14}"/>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801807" y="3224894"/>
            <a:ext cx="3346994" cy="1792379"/>
          </a:xfrm>
          <a:prstGeom prst="rect">
            <a:avLst/>
          </a:prstGeom>
        </p:spPr>
      </p:pic>
    </p:spTree>
    <p:extLst>
      <p:ext uri="{BB962C8B-B14F-4D97-AF65-F5344CB8AC3E}">
        <p14:creationId xmlns:p14="http://schemas.microsoft.com/office/powerpoint/2010/main" val="1089977474"/>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D38F3-2639-4F02-802A-850E58BF3E46}"/>
              </a:ext>
            </a:extLst>
          </p:cNvPr>
          <p:cNvSpPr>
            <a:spLocks noGrp="1"/>
          </p:cNvSpPr>
          <p:nvPr>
            <p:ph type="title"/>
          </p:nvPr>
        </p:nvSpPr>
        <p:spPr>
          <a:xfrm>
            <a:off x="546339" y="-270343"/>
            <a:ext cx="11099323" cy="1669773"/>
          </a:xfrm>
        </p:spPr>
        <p:txBody>
          <a:bodyPr>
            <a:normAutofit/>
          </a:bodyPr>
          <a:lstStyle/>
          <a:p>
            <a:pPr algn="ctr"/>
            <a:r>
              <a:rPr lang="en-GB" dirty="0"/>
              <a:t>Legacy Benefits </a:t>
            </a:r>
          </a:p>
        </p:txBody>
      </p:sp>
      <p:sp>
        <p:nvSpPr>
          <p:cNvPr id="3" name="Text Placeholder 2">
            <a:extLst>
              <a:ext uri="{FF2B5EF4-FFF2-40B4-BE49-F238E27FC236}">
                <a16:creationId xmlns:a16="http://schemas.microsoft.com/office/drawing/2014/main" id="{42C0A3B2-E6B5-44D6-B320-D842B8927FE9}"/>
              </a:ext>
            </a:extLst>
          </p:cNvPr>
          <p:cNvSpPr>
            <a:spLocks noGrp="1"/>
          </p:cNvSpPr>
          <p:nvPr>
            <p:ph type="body" idx="1"/>
          </p:nvPr>
        </p:nvSpPr>
        <p:spPr>
          <a:xfrm>
            <a:off x="625852" y="978011"/>
            <a:ext cx="11099323" cy="4476584"/>
          </a:xfrm>
        </p:spPr>
        <p:txBody>
          <a:bodyPr>
            <a:normAutofit fontScale="70000" lnSpcReduction="20000"/>
          </a:bodyPr>
          <a:lstStyle/>
          <a:p>
            <a:endParaRPr lang="en-GB" b="1" dirty="0">
              <a:solidFill>
                <a:schemeClr val="accent5"/>
              </a:solidFill>
            </a:endParaRPr>
          </a:p>
          <a:p>
            <a:r>
              <a:rPr lang="en-GB" b="1" dirty="0">
                <a:solidFill>
                  <a:schemeClr val="accent5"/>
                </a:solidFill>
              </a:rPr>
              <a:t>Contribution based Employment And Support Allowance</a:t>
            </a:r>
          </a:p>
          <a:p>
            <a:pPr marL="342900" indent="-342900">
              <a:buFont typeface="Wingdings" panose="05000000000000000000" pitchFamily="2" charset="2"/>
              <a:buChar char="Ø"/>
            </a:pPr>
            <a:r>
              <a:rPr lang="en-GB" dirty="0">
                <a:solidFill>
                  <a:schemeClr val="accent5"/>
                </a:solidFill>
              </a:rPr>
              <a:t>Must have paid enough national insurance contributions</a:t>
            </a:r>
          </a:p>
          <a:p>
            <a:pPr marL="342900" indent="-342900">
              <a:buFont typeface="Wingdings" panose="05000000000000000000" pitchFamily="2" charset="2"/>
              <a:buChar char="Ø"/>
            </a:pPr>
            <a:r>
              <a:rPr lang="en-GB" dirty="0">
                <a:solidFill>
                  <a:schemeClr val="accent5"/>
                </a:solidFill>
              </a:rPr>
              <a:t>Must have a “limited capability for work or work related activity”</a:t>
            </a:r>
          </a:p>
          <a:p>
            <a:pPr marL="342900" indent="-342900">
              <a:buFont typeface="Wingdings" panose="05000000000000000000" pitchFamily="2" charset="2"/>
              <a:buChar char="Ø"/>
            </a:pPr>
            <a:r>
              <a:rPr lang="en-GB" dirty="0">
                <a:solidFill>
                  <a:schemeClr val="accent5"/>
                </a:solidFill>
              </a:rPr>
              <a:t>Depending on severity of illness/disability some claims limited to 365 days</a:t>
            </a:r>
          </a:p>
          <a:p>
            <a:endParaRPr lang="en-GB" dirty="0">
              <a:solidFill>
                <a:schemeClr val="accent5"/>
              </a:solidFill>
            </a:endParaRPr>
          </a:p>
          <a:p>
            <a:r>
              <a:rPr lang="en-GB" b="1" dirty="0">
                <a:solidFill>
                  <a:schemeClr val="accent5"/>
                </a:solidFill>
              </a:rPr>
              <a:t>Contribution based Job Seekers Allowance </a:t>
            </a:r>
          </a:p>
          <a:p>
            <a:pPr marL="342900" indent="-342900">
              <a:buFont typeface="Wingdings" panose="05000000000000000000" pitchFamily="2" charset="2"/>
              <a:buChar char="Ø"/>
            </a:pPr>
            <a:r>
              <a:rPr lang="en-GB" dirty="0">
                <a:solidFill>
                  <a:schemeClr val="accent5"/>
                </a:solidFill>
              </a:rPr>
              <a:t>Must have paid enough national insurance contributions </a:t>
            </a:r>
          </a:p>
          <a:p>
            <a:r>
              <a:rPr lang="en-GB" dirty="0">
                <a:solidFill>
                  <a:srgbClr val="FF0000"/>
                </a:solidFill>
              </a:rPr>
              <a:t>* May also have to claim Universal Credit for housing costs. </a:t>
            </a:r>
          </a:p>
          <a:p>
            <a:endParaRPr lang="en-GB" dirty="0">
              <a:solidFill>
                <a:schemeClr val="accent5"/>
              </a:solidFill>
            </a:endParaRPr>
          </a:p>
          <a:p>
            <a:r>
              <a:rPr lang="en-GB" b="1" dirty="0">
                <a:solidFill>
                  <a:schemeClr val="accent5"/>
                </a:solidFill>
              </a:rPr>
              <a:t>Housing Benefit </a:t>
            </a:r>
          </a:p>
          <a:p>
            <a:pPr marL="342900" indent="-342900">
              <a:buFont typeface="Wingdings" panose="05000000000000000000" pitchFamily="2" charset="2"/>
              <a:buChar char="Ø"/>
            </a:pPr>
            <a:r>
              <a:rPr lang="en-GB" dirty="0">
                <a:solidFill>
                  <a:schemeClr val="accent5"/>
                </a:solidFill>
              </a:rPr>
              <a:t>Supported/Sheltered Accommodation </a:t>
            </a:r>
          </a:p>
          <a:p>
            <a:pPr marL="342900" indent="-342900">
              <a:buFont typeface="Wingdings" panose="05000000000000000000" pitchFamily="2" charset="2"/>
              <a:buChar char="Ø"/>
            </a:pPr>
            <a:r>
              <a:rPr lang="en-GB" dirty="0">
                <a:solidFill>
                  <a:schemeClr val="accent5"/>
                </a:solidFill>
              </a:rPr>
              <a:t>Temporary Accommodation </a:t>
            </a:r>
          </a:p>
          <a:p>
            <a:pPr marL="342900" indent="-342900">
              <a:buFont typeface="Wingdings" panose="05000000000000000000" pitchFamily="2" charset="2"/>
              <a:buChar char="Ø"/>
            </a:pPr>
            <a:r>
              <a:rPr lang="en-GB" dirty="0">
                <a:solidFill>
                  <a:schemeClr val="accent5"/>
                </a:solidFill>
              </a:rPr>
              <a:t>State Pension Age </a:t>
            </a:r>
          </a:p>
          <a:p>
            <a:pPr marL="342900" indent="-342900">
              <a:buFont typeface="Wingdings" panose="05000000000000000000" pitchFamily="2" charset="2"/>
              <a:buChar char="Ø"/>
            </a:pPr>
            <a:endParaRPr lang="en-GB" b="1" dirty="0">
              <a:solidFill>
                <a:schemeClr val="accent5"/>
              </a:solidFill>
            </a:endParaRPr>
          </a:p>
          <a:p>
            <a:endParaRPr lang="en-GB" dirty="0">
              <a:solidFill>
                <a:schemeClr val="accent5"/>
              </a:solidFill>
            </a:endParaRPr>
          </a:p>
        </p:txBody>
      </p:sp>
      <p:pic>
        <p:nvPicPr>
          <p:cNvPr id="5" name="Picture 4" descr="DWP logo">
            <a:extLst>
              <a:ext uri="{FF2B5EF4-FFF2-40B4-BE49-F238E27FC236}">
                <a16:creationId xmlns:a16="http://schemas.microsoft.com/office/drawing/2014/main" id="{DC5A1D1F-F9E7-4D57-BC8E-8FBB9B62D307}"/>
              </a:ext>
            </a:extLst>
          </p:cNvPr>
          <p:cNvPicPr>
            <a:picLocks noChangeAspect="1"/>
          </p:cNvPicPr>
          <p:nvPr/>
        </p:nvPicPr>
        <p:blipFill>
          <a:blip r:embed="rId2"/>
          <a:stretch>
            <a:fillRect/>
          </a:stretch>
        </p:blipFill>
        <p:spPr>
          <a:xfrm>
            <a:off x="6883162" y="2514600"/>
            <a:ext cx="4762500" cy="1828799"/>
          </a:xfrm>
          <a:prstGeom prst="rect">
            <a:avLst/>
          </a:prstGeom>
        </p:spPr>
      </p:pic>
      <p:pic>
        <p:nvPicPr>
          <p:cNvPr id="4" name="Picture 3" descr="corporate logo">
            <a:extLst>
              <a:ext uri="{FF2B5EF4-FFF2-40B4-BE49-F238E27FC236}">
                <a16:creationId xmlns:a16="http://schemas.microsoft.com/office/drawing/2014/main" id="{65AE54B9-3418-4490-B52B-04F7353B4245}"/>
              </a:ext>
            </a:extLst>
          </p:cNvPr>
          <p:cNvPicPr>
            <a:picLocks noChangeAspect="1"/>
          </p:cNvPicPr>
          <p:nvPr/>
        </p:nvPicPr>
        <p:blipFill>
          <a:blip r:embed="rId3"/>
          <a:stretch>
            <a:fillRect/>
          </a:stretch>
        </p:blipFill>
        <p:spPr>
          <a:xfrm>
            <a:off x="7740280" y="4476583"/>
            <a:ext cx="3048264" cy="2206943"/>
          </a:xfrm>
          <a:prstGeom prst="rect">
            <a:avLst/>
          </a:prstGeom>
        </p:spPr>
      </p:pic>
    </p:spTree>
    <p:extLst>
      <p:ext uri="{BB962C8B-B14F-4D97-AF65-F5344CB8AC3E}">
        <p14:creationId xmlns:p14="http://schemas.microsoft.com/office/powerpoint/2010/main" val="3941255937"/>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5A783-0C96-48CC-9C5D-DD56AE0274EA}"/>
              </a:ext>
            </a:extLst>
          </p:cNvPr>
          <p:cNvSpPr>
            <a:spLocks noGrp="1"/>
          </p:cNvSpPr>
          <p:nvPr>
            <p:ph type="title"/>
          </p:nvPr>
        </p:nvSpPr>
        <p:spPr>
          <a:xfrm>
            <a:off x="546339" y="-198783"/>
            <a:ext cx="11099323" cy="1685677"/>
          </a:xfrm>
        </p:spPr>
        <p:txBody>
          <a:bodyPr>
            <a:normAutofit/>
          </a:bodyPr>
          <a:lstStyle/>
          <a:p>
            <a:pPr algn="ctr"/>
            <a:r>
              <a:rPr lang="en-GB" dirty="0"/>
              <a:t>Carers Allowance </a:t>
            </a:r>
          </a:p>
        </p:txBody>
      </p:sp>
      <p:sp>
        <p:nvSpPr>
          <p:cNvPr id="3" name="Text Placeholder 2">
            <a:extLst>
              <a:ext uri="{FF2B5EF4-FFF2-40B4-BE49-F238E27FC236}">
                <a16:creationId xmlns:a16="http://schemas.microsoft.com/office/drawing/2014/main" id="{131797D7-8A9C-454E-98F9-4351554432B1}"/>
              </a:ext>
            </a:extLst>
          </p:cNvPr>
          <p:cNvSpPr>
            <a:spLocks noGrp="1"/>
          </p:cNvSpPr>
          <p:nvPr>
            <p:ph type="body" idx="1"/>
          </p:nvPr>
        </p:nvSpPr>
        <p:spPr>
          <a:xfrm>
            <a:off x="546339" y="1009816"/>
            <a:ext cx="11099323" cy="4786685"/>
          </a:xfrm>
        </p:spPr>
        <p:txBody>
          <a:bodyPr>
            <a:normAutofit fontScale="62500" lnSpcReduction="20000"/>
          </a:bodyPr>
          <a:lstStyle/>
          <a:p>
            <a:pPr algn="l"/>
            <a:r>
              <a:rPr lang="en-GB" sz="2600" b="1" dirty="0">
                <a:solidFill>
                  <a:schemeClr val="accent5"/>
                </a:solidFill>
              </a:rPr>
              <a:t>Eligibility;</a:t>
            </a:r>
          </a:p>
          <a:p>
            <a:pPr algn="l"/>
            <a:r>
              <a:rPr lang="en-GB" sz="2600" dirty="0">
                <a:solidFill>
                  <a:schemeClr val="accent5"/>
                </a:solidFill>
              </a:rPr>
              <a:t>If you care for someone at least 35 hours a week and they get </a:t>
            </a:r>
            <a:r>
              <a:rPr lang="en-GB" sz="2600" dirty="0">
                <a:solidFill>
                  <a:schemeClr val="accent5"/>
                </a:solidFill>
                <a:hlinkClick r:id="rId2">
                  <a:extLst>
                    <a:ext uri="{A12FA001-AC4F-418D-AE19-62706E023703}">
                      <ahyp:hlinkClr xmlns:ahyp="http://schemas.microsoft.com/office/drawing/2018/hyperlinkcolor" val="tx"/>
                    </a:ext>
                  </a:extLst>
                </a:hlinkClick>
              </a:rPr>
              <a:t>certain benefits</a:t>
            </a:r>
            <a:r>
              <a:rPr lang="en-GB" sz="2600" dirty="0">
                <a:solidFill>
                  <a:schemeClr val="accent5"/>
                </a:solidFill>
              </a:rPr>
              <a:t>.</a:t>
            </a:r>
          </a:p>
          <a:p>
            <a:pPr algn="l"/>
            <a:r>
              <a:rPr lang="en-GB" sz="2600" dirty="0">
                <a:solidFill>
                  <a:schemeClr val="accent5"/>
                </a:solidFill>
              </a:rPr>
              <a:t>You do not have to be related to, or live with, the person you care for.</a:t>
            </a:r>
          </a:p>
          <a:p>
            <a:pPr algn="l"/>
            <a:r>
              <a:rPr lang="en-GB" sz="2600" dirty="0">
                <a:solidFill>
                  <a:schemeClr val="accent5"/>
                </a:solidFill>
              </a:rPr>
              <a:t>You do not get paid extra if you care for more than one person.</a:t>
            </a:r>
          </a:p>
          <a:p>
            <a:pPr algn="l"/>
            <a:r>
              <a:rPr lang="en-GB" sz="2600" dirty="0">
                <a:solidFill>
                  <a:schemeClr val="accent5"/>
                </a:solidFill>
              </a:rPr>
              <a:t>If someone else also cares for the same person as you, only one of you can claim Carer’s Allowance.</a:t>
            </a:r>
          </a:p>
          <a:p>
            <a:pPr algn="l"/>
            <a:r>
              <a:rPr lang="en-GB" sz="2600" b="1" dirty="0">
                <a:solidFill>
                  <a:schemeClr val="accent5"/>
                </a:solidFill>
              </a:rPr>
              <a:t>The person you care for must already get one of these benefits:</a:t>
            </a:r>
          </a:p>
          <a:p>
            <a:pPr marL="457200" indent="-457200" algn="l">
              <a:buFont typeface="Wingdings" panose="05000000000000000000" pitchFamily="2" charset="2"/>
              <a:buChar char="Ø"/>
            </a:pPr>
            <a:r>
              <a:rPr lang="en-GB" sz="2600" dirty="0">
                <a:solidFill>
                  <a:schemeClr val="accent5"/>
                </a:solidFill>
              </a:rPr>
              <a:t>Personal Independence Payment - daily living component</a:t>
            </a:r>
          </a:p>
          <a:p>
            <a:pPr marL="457200" indent="-457200" algn="l">
              <a:buFont typeface="Wingdings" panose="05000000000000000000" pitchFamily="2" charset="2"/>
              <a:buChar char="Ø"/>
            </a:pPr>
            <a:r>
              <a:rPr lang="en-GB" sz="2600" dirty="0">
                <a:solidFill>
                  <a:schemeClr val="accent5"/>
                </a:solidFill>
              </a:rPr>
              <a:t>Disability Living Allowance - the middle or highest care rate</a:t>
            </a:r>
          </a:p>
          <a:p>
            <a:pPr marL="457200" indent="-457200" algn="l">
              <a:buFont typeface="Wingdings" panose="05000000000000000000" pitchFamily="2" charset="2"/>
              <a:buChar char="Ø"/>
            </a:pPr>
            <a:r>
              <a:rPr lang="en-GB" sz="2600" dirty="0">
                <a:solidFill>
                  <a:schemeClr val="accent5"/>
                </a:solidFill>
              </a:rPr>
              <a:t>Adult Disability Payment – daily living component</a:t>
            </a:r>
          </a:p>
          <a:p>
            <a:pPr marL="457200" indent="-457200" algn="l">
              <a:buFont typeface="Wingdings" panose="05000000000000000000" pitchFamily="2" charset="2"/>
              <a:buChar char="Ø"/>
            </a:pPr>
            <a:r>
              <a:rPr lang="en-GB" sz="2600" dirty="0">
                <a:solidFill>
                  <a:schemeClr val="accent5"/>
                </a:solidFill>
              </a:rPr>
              <a:t>Attendance Allowance – any rate</a:t>
            </a:r>
          </a:p>
          <a:p>
            <a:pPr marL="457200" indent="-457200" algn="l">
              <a:buFont typeface="Wingdings" panose="05000000000000000000" pitchFamily="2" charset="2"/>
              <a:buChar char="Ø"/>
            </a:pPr>
            <a:r>
              <a:rPr lang="en-GB" sz="2600" dirty="0">
                <a:solidFill>
                  <a:schemeClr val="accent5"/>
                </a:solidFill>
              </a:rPr>
              <a:t>Constant Attendance Allowance at or above the normal maximum rate with an Industrial Injuries Disablement Benefit</a:t>
            </a:r>
          </a:p>
          <a:p>
            <a:pPr marL="457200" indent="-457200" algn="l">
              <a:buFont typeface="Wingdings" panose="05000000000000000000" pitchFamily="2" charset="2"/>
              <a:buChar char="Ø"/>
            </a:pPr>
            <a:r>
              <a:rPr lang="en-GB" sz="2600" dirty="0">
                <a:solidFill>
                  <a:schemeClr val="accent5"/>
                </a:solidFill>
              </a:rPr>
              <a:t>Constant Attendance Allowance at the basic (full day) rate with a War Disablement Pension</a:t>
            </a:r>
          </a:p>
          <a:p>
            <a:pPr marL="457200" indent="-457200" algn="l">
              <a:buFont typeface="Wingdings" panose="05000000000000000000" pitchFamily="2" charset="2"/>
              <a:buChar char="Ø"/>
            </a:pPr>
            <a:r>
              <a:rPr lang="en-GB" sz="2600" dirty="0">
                <a:solidFill>
                  <a:schemeClr val="accent5"/>
                </a:solidFill>
              </a:rPr>
              <a:t>Armed Forces Independence Payment</a:t>
            </a:r>
          </a:p>
          <a:p>
            <a:pPr marL="457200" indent="-457200" algn="l">
              <a:buFont typeface="Wingdings" panose="05000000000000000000" pitchFamily="2" charset="2"/>
              <a:buChar char="Ø"/>
            </a:pPr>
            <a:r>
              <a:rPr lang="en-GB" sz="2600" dirty="0">
                <a:solidFill>
                  <a:schemeClr val="accent5"/>
                </a:solidFill>
              </a:rPr>
              <a:t>Child Disability Payment - the middle or highest care rate</a:t>
            </a:r>
          </a:p>
          <a:p>
            <a:endParaRPr lang="en-GB" dirty="0"/>
          </a:p>
        </p:txBody>
      </p:sp>
      <p:pic>
        <p:nvPicPr>
          <p:cNvPr id="6" name="Picture 5" descr="DWP logo">
            <a:extLst>
              <a:ext uri="{FF2B5EF4-FFF2-40B4-BE49-F238E27FC236}">
                <a16:creationId xmlns:a16="http://schemas.microsoft.com/office/drawing/2014/main" id="{2F3ADF4E-BEFA-4DEF-86E8-3EE5551D72E4}"/>
              </a:ext>
            </a:extLst>
          </p:cNvPr>
          <p:cNvPicPr>
            <a:picLocks noChangeAspect="1"/>
          </p:cNvPicPr>
          <p:nvPr/>
        </p:nvPicPr>
        <p:blipFill>
          <a:blip r:embed="rId3"/>
          <a:stretch>
            <a:fillRect/>
          </a:stretch>
        </p:blipFill>
        <p:spPr>
          <a:xfrm>
            <a:off x="7153968" y="5015358"/>
            <a:ext cx="4761389" cy="1359526"/>
          </a:xfrm>
          <a:prstGeom prst="rect">
            <a:avLst/>
          </a:prstGeom>
        </p:spPr>
      </p:pic>
    </p:spTree>
    <p:extLst>
      <p:ext uri="{BB962C8B-B14F-4D97-AF65-F5344CB8AC3E}">
        <p14:creationId xmlns:p14="http://schemas.microsoft.com/office/powerpoint/2010/main" val="1021697840"/>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itle 4"/>
          <p:cNvSpPr txBox="1">
            <a:spLocks noGrp="1"/>
          </p:cNvSpPr>
          <p:nvPr>
            <p:ph type="title"/>
          </p:nvPr>
        </p:nvSpPr>
        <p:spPr>
          <a:xfrm>
            <a:off x="1912189" y="-627016"/>
            <a:ext cx="7101183" cy="2528902"/>
          </a:xfrm>
          <a:prstGeom prst="rect">
            <a:avLst/>
          </a:prstGeom>
        </p:spPr>
        <p:txBody>
          <a:bodyPr>
            <a:normAutofit/>
          </a:bodyPr>
          <a:lstStyle/>
          <a:p>
            <a:pPr algn="ctr" defTabSz="822959">
              <a:defRPr sz="3239"/>
            </a:pPr>
            <a:r>
              <a:rPr lang="en-GB" sz="3200" dirty="0">
                <a:solidFill>
                  <a:schemeClr val="accent5"/>
                </a:solidFill>
              </a:rPr>
              <a:t>Social Security Scotland</a:t>
            </a:r>
            <a:endParaRPr sz="3200" dirty="0">
              <a:solidFill>
                <a:schemeClr val="accent5"/>
              </a:solidFill>
            </a:endParaRPr>
          </a:p>
        </p:txBody>
      </p:sp>
      <p:sp>
        <p:nvSpPr>
          <p:cNvPr id="57" name="Content Placeholder 5"/>
          <p:cNvSpPr txBox="1">
            <a:spLocks noGrp="1"/>
          </p:cNvSpPr>
          <p:nvPr>
            <p:ph type="body" sz="half" idx="1"/>
          </p:nvPr>
        </p:nvSpPr>
        <p:spPr>
          <a:xfrm>
            <a:off x="1912188" y="1140824"/>
            <a:ext cx="8324492" cy="4345577"/>
          </a:xfrm>
          <a:prstGeom prst="rect">
            <a:avLst/>
          </a:prstGeom>
        </p:spPr>
        <p:txBody>
          <a:bodyPr>
            <a:normAutofit lnSpcReduction="10000"/>
          </a:bodyPr>
          <a:lstStyle/>
          <a:p>
            <a:r>
              <a:rPr lang="en-GB" sz="2400" b="1" dirty="0">
                <a:solidFill>
                  <a:schemeClr val="accent5"/>
                </a:solidFill>
              </a:rPr>
              <a:t>Social Security Scotland is an Executive Agency of the Scottish Government. In Scotland we have a number of devolved benefits;</a:t>
            </a:r>
          </a:p>
          <a:p>
            <a:pPr marL="342900" indent="-342900">
              <a:buFont typeface="+mj-lt"/>
              <a:buAutoNum type="arabicPeriod"/>
            </a:pPr>
            <a:endParaRPr lang="en-GB" sz="2400" dirty="0">
              <a:solidFill>
                <a:schemeClr val="accent5"/>
              </a:solidFill>
            </a:endParaRPr>
          </a:p>
          <a:p>
            <a:pPr marL="342900" indent="-342900">
              <a:buFont typeface="+mj-lt"/>
              <a:buAutoNum type="arabicPeriod"/>
            </a:pPr>
            <a:r>
              <a:rPr lang="en-GB" sz="2400" dirty="0">
                <a:solidFill>
                  <a:schemeClr val="accent5"/>
                </a:solidFill>
              </a:rPr>
              <a:t>Child Disability Payment </a:t>
            </a:r>
          </a:p>
          <a:p>
            <a:pPr marL="342900" indent="-342900">
              <a:buFont typeface="+mj-lt"/>
              <a:buAutoNum type="arabicPeriod"/>
            </a:pPr>
            <a:r>
              <a:rPr lang="en-GB" sz="2400" dirty="0">
                <a:solidFill>
                  <a:schemeClr val="accent5"/>
                </a:solidFill>
              </a:rPr>
              <a:t>Young Carer Grant </a:t>
            </a:r>
          </a:p>
          <a:p>
            <a:pPr marL="342900" indent="-342900">
              <a:buFont typeface="+mj-lt"/>
              <a:buAutoNum type="arabicPeriod"/>
            </a:pPr>
            <a:r>
              <a:rPr lang="en-GB" sz="2400" dirty="0">
                <a:solidFill>
                  <a:schemeClr val="accent5"/>
                </a:solidFill>
              </a:rPr>
              <a:t>Carer's Allowance Supplement</a:t>
            </a:r>
          </a:p>
          <a:p>
            <a:pPr marL="342900" indent="-342900">
              <a:buFont typeface="+mj-lt"/>
              <a:buAutoNum type="arabicPeriod"/>
            </a:pPr>
            <a:r>
              <a:rPr lang="en-GB" sz="2400" dirty="0">
                <a:solidFill>
                  <a:schemeClr val="accent5"/>
                </a:solidFill>
              </a:rPr>
              <a:t>Cold Weather Payments and Winter Fuel Payments</a:t>
            </a:r>
          </a:p>
          <a:p>
            <a:pPr marL="342900" indent="-342900">
              <a:buFont typeface="+mj-lt"/>
              <a:buAutoNum type="arabicPeriod"/>
            </a:pPr>
            <a:r>
              <a:rPr lang="en-GB" sz="2400" dirty="0">
                <a:solidFill>
                  <a:schemeClr val="accent5"/>
                </a:solidFill>
              </a:rPr>
              <a:t>Scottish Child Payment</a:t>
            </a:r>
          </a:p>
          <a:p>
            <a:pPr marL="342900" indent="-342900">
              <a:buFont typeface="+mj-lt"/>
              <a:buAutoNum type="arabicPeriod"/>
            </a:pPr>
            <a:r>
              <a:rPr lang="en-GB" sz="2400" dirty="0">
                <a:solidFill>
                  <a:schemeClr val="accent5"/>
                </a:solidFill>
              </a:rPr>
              <a:t>Adult Disability Payment </a:t>
            </a:r>
          </a:p>
          <a:p>
            <a:endParaRPr lang="en-GB" sz="2400" dirty="0">
              <a:solidFill>
                <a:srgbClr val="00B0F0"/>
              </a:solidFill>
            </a:endParaRPr>
          </a:p>
          <a:p>
            <a:pPr>
              <a:lnSpc>
                <a:spcPct val="150000"/>
              </a:lnSpc>
            </a:pPr>
            <a:endParaRPr lang="en-GB" b="1" dirty="0">
              <a:solidFill>
                <a:schemeClr val="accent5"/>
              </a:solidFill>
            </a:endParaRPr>
          </a:p>
        </p:txBody>
      </p:sp>
      <p:pic>
        <p:nvPicPr>
          <p:cNvPr id="2" name="Picture 1">
            <a:extLst>
              <a:ext uri="{FF2B5EF4-FFF2-40B4-BE49-F238E27FC236}">
                <a16:creationId xmlns:a16="http://schemas.microsoft.com/office/drawing/2014/main" id="{7D696D9F-C0B6-4408-B1E8-82542A1BA09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907641" y="5432603"/>
            <a:ext cx="2915142" cy="1332845"/>
          </a:xfrm>
          <a:prstGeom prst="rect">
            <a:avLst/>
          </a:prstGeom>
        </p:spPr>
      </p:pic>
      <p:pic>
        <p:nvPicPr>
          <p:cNvPr id="1026" name="Picture 2">
            <a:extLst>
              <a:ext uri="{FF2B5EF4-FFF2-40B4-BE49-F238E27FC236}">
                <a16:creationId xmlns:a16="http://schemas.microsoft.com/office/drawing/2014/main" id="{91AA6C19-73C4-4435-B8C9-8FCF2E983AFF}"/>
              </a:ex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64670" y="2143623"/>
            <a:ext cx="2915142" cy="1664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3493929"/>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8C0FA-88C1-4610-9DC5-8912018FC033}"/>
              </a:ext>
            </a:extLst>
          </p:cNvPr>
          <p:cNvSpPr>
            <a:spLocks noGrp="1"/>
          </p:cNvSpPr>
          <p:nvPr>
            <p:ph type="title"/>
          </p:nvPr>
        </p:nvSpPr>
        <p:spPr>
          <a:xfrm>
            <a:off x="1933755" y="-278674"/>
            <a:ext cx="6896737" cy="1964659"/>
          </a:xfrm>
        </p:spPr>
        <p:txBody>
          <a:bodyPr>
            <a:normAutofit/>
          </a:bodyPr>
          <a:lstStyle/>
          <a:p>
            <a:pPr algn="ctr"/>
            <a:r>
              <a:rPr lang="en-GB" dirty="0"/>
              <a:t>Child Disability Payment</a:t>
            </a:r>
          </a:p>
        </p:txBody>
      </p:sp>
      <p:sp>
        <p:nvSpPr>
          <p:cNvPr id="3" name="Text Placeholder 2">
            <a:extLst>
              <a:ext uri="{FF2B5EF4-FFF2-40B4-BE49-F238E27FC236}">
                <a16:creationId xmlns:a16="http://schemas.microsoft.com/office/drawing/2014/main" id="{99E7C183-4267-43B3-81AF-36C491D735CE}"/>
              </a:ext>
            </a:extLst>
          </p:cNvPr>
          <p:cNvSpPr>
            <a:spLocks noGrp="1"/>
          </p:cNvSpPr>
          <p:nvPr>
            <p:ph type="body" idx="1"/>
          </p:nvPr>
        </p:nvSpPr>
        <p:spPr>
          <a:xfrm>
            <a:off x="1933754" y="1227910"/>
            <a:ext cx="8324492" cy="4269001"/>
          </a:xfrm>
        </p:spPr>
        <p:txBody>
          <a:bodyPr>
            <a:normAutofit fontScale="92500"/>
          </a:bodyPr>
          <a:lstStyle/>
          <a:p>
            <a:pPr algn="l"/>
            <a:r>
              <a:rPr lang="en-GB" dirty="0">
                <a:solidFill>
                  <a:srgbClr val="0070C0"/>
                </a:solidFill>
              </a:rPr>
              <a:t>Child Disability Payment is a benefit for disabled children and young people who live in Scotland. It is a payment to help with the extra care and mobility costs of having a child who has a disability or health condition.</a:t>
            </a:r>
          </a:p>
          <a:p>
            <a:pPr marL="342900" indent="-342900">
              <a:buFont typeface="Wingdings" panose="05000000000000000000" pitchFamily="2" charset="2"/>
              <a:buChar char="Ø"/>
            </a:pPr>
            <a:r>
              <a:rPr lang="en-GB" dirty="0">
                <a:solidFill>
                  <a:srgbClr val="0070C0"/>
                </a:solidFill>
              </a:rPr>
              <a:t>It is replacing the Department for Work and Pensions benefit called Disability Living Allowance (DLA) for children and young people. </a:t>
            </a:r>
          </a:p>
          <a:p>
            <a:pPr marL="342900" indent="-342900">
              <a:buFont typeface="Wingdings" panose="05000000000000000000" pitchFamily="2" charset="2"/>
              <a:buChar char="Ø"/>
            </a:pPr>
            <a:r>
              <a:rPr lang="en-GB" dirty="0">
                <a:solidFill>
                  <a:srgbClr val="0070C0"/>
                </a:solidFill>
              </a:rPr>
              <a:t>52,000 children and young people in Scotland are in receipt of DLA and some claimants have already migrated onto Child Disability Payment.</a:t>
            </a:r>
          </a:p>
          <a:p>
            <a:pPr marL="342900" indent="-342900">
              <a:buFont typeface="Wingdings" panose="05000000000000000000" pitchFamily="2" charset="2"/>
              <a:buChar char="Ø"/>
            </a:pPr>
            <a:r>
              <a:rPr lang="en-GB" dirty="0">
                <a:solidFill>
                  <a:srgbClr val="0070C0"/>
                </a:solidFill>
              </a:rPr>
              <a:t>You cant get the Child Disability Payment if you are already in receipt of Child (DLA).</a:t>
            </a:r>
          </a:p>
          <a:p>
            <a:pPr marL="342900" indent="-342900">
              <a:buFont typeface="Wingdings" panose="05000000000000000000" pitchFamily="2" charset="2"/>
              <a:buChar char="Ø"/>
            </a:pPr>
            <a:r>
              <a:rPr lang="en-GB" dirty="0">
                <a:solidFill>
                  <a:srgbClr val="0070C0"/>
                </a:solidFill>
              </a:rPr>
              <a:t>The rates for both benefits are the same. </a:t>
            </a:r>
          </a:p>
          <a:p>
            <a:pPr marL="342900" indent="-342900">
              <a:buFont typeface="Wingdings" panose="05000000000000000000" pitchFamily="2" charset="2"/>
              <a:buChar char="Ø"/>
            </a:pPr>
            <a:endParaRPr lang="en-GB" dirty="0">
              <a:solidFill>
                <a:srgbClr val="0070C0"/>
              </a:solidFill>
            </a:endParaRPr>
          </a:p>
          <a:p>
            <a:pPr marL="342900" indent="-342900">
              <a:buFont typeface="Wingdings" panose="05000000000000000000" pitchFamily="2" charset="2"/>
              <a:buChar char="Ø"/>
            </a:pPr>
            <a:endParaRPr lang="en-GB" dirty="0">
              <a:solidFill>
                <a:srgbClr val="0070C0"/>
              </a:solidFill>
            </a:endParaRPr>
          </a:p>
          <a:p>
            <a:pPr marL="342900" indent="-342900">
              <a:buFont typeface="Wingdings" panose="05000000000000000000" pitchFamily="2" charset="2"/>
              <a:buChar char="Ø"/>
            </a:pPr>
            <a:endParaRPr lang="en-GB" dirty="0">
              <a:solidFill>
                <a:srgbClr val="0070C0"/>
              </a:solidFill>
            </a:endParaRPr>
          </a:p>
          <a:p>
            <a:pPr marL="342900" indent="-342900">
              <a:buFont typeface="Wingdings" panose="05000000000000000000" pitchFamily="2" charset="2"/>
              <a:buChar char="Ø"/>
            </a:pPr>
            <a:endParaRPr lang="en-GB" dirty="0">
              <a:solidFill>
                <a:srgbClr val="0070C0"/>
              </a:solidFill>
            </a:endParaRPr>
          </a:p>
          <a:p>
            <a:pPr marL="342900" indent="-342900">
              <a:buFont typeface="Wingdings" panose="05000000000000000000" pitchFamily="2" charset="2"/>
              <a:buChar char="Ø"/>
            </a:pPr>
            <a:endParaRPr lang="en-GB" dirty="0">
              <a:solidFill>
                <a:srgbClr val="0070C0"/>
              </a:solidFill>
            </a:endParaRPr>
          </a:p>
          <a:p>
            <a:pPr algn="l">
              <a:buFont typeface="Arial" panose="020B0604020202020204" pitchFamily="34" charset="0"/>
              <a:buChar char="•"/>
            </a:pPr>
            <a:endParaRPr lang="en-GB" dirty="0">
              <a:solidFill>
                <a:srgbClr val="00B0F0"/>
              </a:solidFill>
              <a:latin typeface="Roboto" panose="02000000000000000000" pitchFamily="2" charset="0"/>
            </a:endParaRPr>
          </a:p>
          <a:p>
            <a:pPr algn="l">
              <a:buFont typeface="Arial" panose="020B0604020202020204" pitchFamily="34" charset="0"/>
              <a:buChar char="•"/>
            </a:pPr>
            <a:endParaRPr lang="en-GB" b="0" i="0" dirty="0">
              <a:solidFill>
                <a:srgbClr val="00B0F0"/>
              </a:solidFill>
              <a:effectLst/>
              <a:latin typeface="Roboto" panose="02000000000000000000" pitchFamily="2" charset="0"/>
            </a:endParaRPr>
          </a:p>
          <a:p>
            <a:endParaRPr lang="en-GB" dirty="0"/>
          </a:p>
        </p:txBody>
      </p:sp>
      <p:pic>
        <p:nvPicPr>
          <p:cNvPr id="6" name="Picture 5">
            <a:extLst>
              <a:ext uri="{FF2B5EF4-FFF2-40B4-BE49-F238E27FC236}">
                <a16:creationId xmlns:a16="http://schemas.microsoft.com/office/drawing/2014/main" id="{1D4A2C02-BA26-4F43-B61B-D9A5B14522D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638929" y="5522860"/>
            <a:ext cx="2914141" cy="1335140"/>
          </a:xfrm>
          <a:prstGeom prst="rect">
            <a:avLst/>
          </a:prstGeom>
        </p:spPr>
      </p:pic>
    </p:spTree>
    <p:extLst>
      <p:ext uri="{BB962C8B-B14F-4D97-AF65-F5344CB8AC3E}">
        <p14:creationId xmlns:p14="http://schemas.microsoft.com/office/powerpoint/2010/main" val="844729702"/>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itle 4"/>
          <p:cNvSpPr txBox="1">
            <a:spLocks noGrp="1"/>
          </p:cNvSpPr>
          <p:nvPr>
            <p:ph type="title"/>
          </p:nvPr>
        </p:nvSpPr>
        <p:spPr>
          <a:xfrm>
            <a:off x="461176" y="135172"/>
            <a:ext cx="9775504" cy="1311966"/>
          </a:xfrm>
          <a:prstGeom prst="rect">
            <a:avLst/>
          </a:prstGeom>
        </p:spPr>
        <p:txBody>
          <a:bodyPr>
            <a:normAutofit/>
          </a:bodyPr>
          <a:lstStyle/>
          <a:p>
            <a:pPr algn="ctr" defTabSz="822959">
              <a:defRPr sz="3239"/>
            </a:pPr>
            <a:r>
              <a:rPr lang="en-GB" sz="3239" dirty="0"/>
              <a:t>Child Disability Payments </a:t>
            </a:r>
            <a:br>
              <a:rPr lang="en-GB" sz="3239" dirty="0"/>
            </a:br>
            <a:endParaRPr dirty="0"/>
          </a:p>
        </p:txBody>
      </p:sp>
      <p:sp>
        <p:nvSpPr>
          <p:cNvPr id="57" name="Content Placeholder 5"/>
          <p:cNvSpPr txBox="1">
            <a:spLocks noGrp="1"/>
          </p:cNvSpPr>
          <p:nvPr>
            <p:ph type="body" sz="half" idx="1"/>
          </p:nvPr>
        </p:nvSpPr>
        <p:spPr>
          <a:xfrm>
            <a:off x="1912188" y="1359308"/>
            <a:ext cx="8324492" cy="4969929"/>
          </a:xfrm>
          <a:prstGeom prst="rect">
            <a:avLst/>
          </a:prstGeom>
        </p:spPr>
        <p:txBody>
          <a:bodyPr>
            <a:normAutofit fontScale="92500" lnSpcReduction="10000"/>
          </a:bodyPr>
          <a:lstStyle/>
          <a:p>
            <a:pPr algn="ctr"/>
            <a:endParaRPr lang="en-GB" dirty="0">
              <a:solidFill>
                <a:srgbClr val="0070C0"/>
              </a:solidFill>
            </a:endParaRPr>
          </a:p>
          <a:p>
            <a:pPr algn="ctr"/>
            <a:r>
              <a:rPr lang="en-GB" b="1" dirty="0">
                <a:solidFill>
                  <a:schemeClr val="accent5"/>
                </a:solidFill>
              </a:rPr>
              <a:t>Components </a:t>
            </a:r>
          </a:p>
          <a:p>
            <a:pPr>
              <a:lnSpc>
                <a:spcPct val="90000"/>
              </a:lnSpc>
            </a:pPr>
            <a:r>
              <a:rPr lang="en-GB" b="1" dirty="0">
                <a:solidFill>
                  <a:schemeClr val="accent5"/>
                </a:solidFill>
              </a:rPr>
              <a:t>Care</a:t>
            </a:r>
          </a:p>
          <a:p>
            <a:pPr marL="342900" indent="-342900">
              <a:lnSpc>
                <a:spcPct val="90000"/>
              </a:lnSpc>
              <a:buFont typeface="Wingdings" panose="05000000000000000000" pitchFamily="2" charset="2"/>
              <a:buChar char="Ø"/>
            </a:pPr>
            <a:r>
              <a:rPr lang="en-GB" dirty="0">
                <a:solidFill>
                  <a:schemeClr val="accent5"/>
                </a:solidFill>
              </a:rPr>
              <a:t>The child has care needs if they need help with ‘bodily functions’, for example, eating, washing, getting dressed and going to the toilet. These care needs can also include help which allows the child to take part in social activities.</a:t>
            </a:r>
          </a:p>
          <a:p>
            <a:pPr>
              <a:lnSpc>
                <a:spcPct val="90000"/>
              </a:lnSpc>
            </a:pPr>
            <a:endParaRPr lang="en-GB" dirty="0">
              <a:solidFill>
                <a:schemeClr val="accent5"/>
              </a:solidFill>
            </a:endParaRPr>
          </a:p>
          <a:p>
            <a:pPr>
              <a:lnSpc>
                <a:spcPct val="90000"/>
              </a:lnSpc>
            </a:pPr>
            <a:r>
              <a:rPr lang="en-GB" b="1" dirty="0">
                <a:solidFill>
                  <a:schemeClr val="accent5"/>
                </a:solidFill>
              </a:rPr>
              <a:t>Mobility </a:t>
            </a:r>
          </a:p>
          <a:p>
            <a:pPr marL="342900" indent="-342900">
              <a:lnSpc>
                <a:spcPct val="90000"/>
              </a:lnSpc>
              <a:buFont typeface="Wingdings" panose="05000000000000000000" pitchFamily="2" charset="2"/>
              <a:buChar char="Ø"/>
            </a:pPr>
            <a:r>
              <a:rPr lang="en-GB" dirty="0">
                <a:solidFill>
                  <a:schemeClr val="accent5"/>
                </a:solidFill>
              </a:rPr>
              <a:t>The child has mobility needs if they cannot walk outdoors or go on an unfamiliar route without guidance or supervision from someone else. For example, this might apply if the child is blind, is unable to walk or has a lot of difficulty walking.  The child may also be treated as having mobility needs if they have severe learning difficulties or severe behavioural problems.</a:t>
            </a:r>
          </a:p>
          <a:p>
            <a:pPr marL="342900" indent="-342900">
              <a:lnSpc>
                <a:spcPct val="90000"/>
              </a:lnSpc>
              <a:buFont typeface="Wingdings" panose="05000000000000000000" pitchFamily="2" charset="2"/>
              <a:buChar char="Ø"/>
            </a:pPr>
            <a:endParaRPr lang="en-GB" dirty="0">
              <a:solidFill>
                <a:srgbClr val="0070C0"/>
              </a:solidFill>
            </a:endParaRPr>
          </a:p>
          <a:p>
            <a:pPr marL="342900" indent="-342900">
              <a:buFont typeface="Wingdings" panose="05000000000000000000" pitchFamily="2" charset="2"/>
              <a:buChar char="Ø"/>
            </a:pPr>
            <a:endParaRPr lang="en-GB" sz="2400" dirty="0">
              <a:solidFill>
                <a:srgbClr val="00B0F0"/>
              </a:solidFill>
            </a:endParaRPr>
          </a:p>
          <a:p>
            <a:pPr>
              <a:lnSpc>
                <a:spcPct val="150000"/>
              </a:lnSpc>
            </a:pPr>
            <a:endParaRPr lang="en-GB" b="1" dirty="0">
              <a:solidFill>
                <a:schemeClr val="accent5"/>
              </a:solidFill>
            </a:endParaRPr>
          </a:p>
        </p:txBody>
      </p:sp>
    </p:spTree>
    <p:extLst>
      <p:ext uri="{BB962C8B-B14F-4D97-AF65-F5344CB8AC3E}">
        <p14:creationId xmlns:p14="http://schemas.microsoft.com/office/powerpoint/2010/main" val="307754306"/>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48704-2B2B-4249-B4EC-B27D20E59B88}"/>
              </a:ext>
            </a:extLst>
          </p:cNvPr>
          <p:cNvSpPr>
            <a:spLocks noGrp="1"/>
          </p:cNvSpPr>
          <p:nvPr>
            <p:ph type="title"/>
          </p:nvPr>
        </p:nvSpPr>
        <p:spPr>
          <a:xfrm>
            <a:off x="1933754" y="-226422"/>
            <a:ext cx="7332166" cy="1698171"/>
          </a:xfrm>
        </p:spPr>
        <p:txBody>
          <a:bodyPr>
            <a:normAutofit/>
          </a:bodyPr>
          <a:lstStyle/>
          <a:p>
            <a:pPr algn="ctr"/>
            <a:r>
              <a:rPr lang="en-GB" dirty="0"/>
              <a:t>Young Carer Grant </a:t>
            </a:r>
          </a:p>
        </p:txBody>
      </p:sp>
      <p:sp>
        <p:nvSpPr>
          <p:cNvPr id="3" name="Text Placeholder 2">
            <a:extLst>
              <a:ext uri="{FF2B5EF4-FFF2-40B4-BE49-F238E27FC236}">
                <a16:creationId xmlns:a16="http://schemas.microsoft.com/office/drawing/2014/main" id="{0FC1408D-1B12-4924-B5F3-A64FB525A3E1}"/>
              </a:ext>
            </a:extLst>
          </p:cNvPr>
          <p:cNvSpPr>
            <a:spLocks noGrp="1"/>
          </p:cNvSpPr>
          <p:nvPr>
            <p:ph type="body" idx="1"/>
          </p:nvPr>
        </p:nvSpPr>
        <p:spPr>
          <a:xfrm>
            <a:off x="1912188" y="1375954"/>
            <a:ext cx="8324492" cy="4076580"/>
          </a:xfrm>
        </p:spPr>
        <p:txBody>
          <a:bodyPr>
            <a:normAutofit/>
          </a:bodyPr>
          <a:lstStyle/>
          <a:p>
            <a:pPr marL="342900" indent="-342900">
              <a:buFont typeface="Wingdings" panose="05000000000000000000" pitchFamily="2" charset="2"/>
              <a:buChar char="Ø"/>
            </a:pPr>
            <a:r>
              <a:rPr lang="en-GB" dirty="0">
                <a:solidFill>
                  <a:srgbClr val="0070C0"/>
                </a:solidFill>
              </a:rPr>
              <a:t>The Young Carer Grant is a payment of £326.65 from Social Security Scotland. </a:t>
            </a:r>
          </a:p>
          <a:p>
            <a:pPr marL="342900" indent="-342900">
              <a:buFont typeface="Wingdings" panose="05000000000000000000" pitchFamily="2" charset="2"/>
              <a:buChar char="Ø"/>
            </a:pPr>
            <a:r>
              <a:rPr lang="en-GB" dirty="0">
                <a:solidFill>
                  <a:srgbClr val="0070C0"/>
                </a:solidFill>
              </a:rPr>
              <a:t>It’s paid once a year to carers aged 16-18 years, who do at least 16 hours of caring a week on average, but don’t receive Carer’s Allowance. </a:t>
            </a:r>
          </a:p>
          <a:p>
            <a:pPr marL="342900" indent="-342900">
              <a:buFont typeface="Wingdings" panose="05000000000000000000" pitchFamily="2" charset="2"/>
              <a:buChar char="Ø"/>
            </a:pPr>
            <a:r>
              <a:rPr lang="en-GB" dirty="0">
                <a:solidFill>
                  <a:srgbClr val="0070C0"/>
                </a:solidFill>
              </a:rPr>
              <a:t>You don’t need to have worked or paid National Insurance to get the grant, and it doesn’t matter what your income is or if you have any savings.</a:t>
            </a:r>
          </a:p>
          <a:p>
            <a:pPr marL="342900" indent="-342900">
              <a:buFont typeface="Wingdings" panose="05000000000000000000" pitchFamily="2" charset="2"/>
              <a:buChar char="Ø"/>
            </a:pPr>
            <a:r>
              <a:rPr lang="en-GB" dirty="0">
                <a:solidFill>
                  <a:srgbClr val="0070C0"/>
                </a:solidFill>
              </a:rPr>
              <a:t>You can be at school, in further education like at college, in work or unemployed. </a:t>
            </a:r>
          </a:p>
          <a:p>
            <a:endParaRPr lang="en-GB" dirty="0"/>
          </a:p>
        </p:txBody>
      </p:sp>
      <p:pic>
        <p:nvPicPr>
          <p:cNvPr id="4" name="Picture 3">
            <a:extLst>
              <a:ext uri="{FF2B5EF4-FFF2-40B4-BE49-F238E27FC236}">
                <a16:creationId xmlns:a16="http://schemas.microsoft.com/office/drawing/2014/main" id="{897AA20D-14B4-47B2-8116-250A332064F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8561004" y="4885996"/>
            <a:ext cx="3437615" cy="1933658"/>
          </a:xfrm>
          <a:prstGeom prst="rect">
            <a:avLst/>
          </a:prstGeom>
        </p:spPr>
      </p:pic>
    </p:spTree>
    <p:extLst>
      <p:ext uri="{BB962C8B-B14F-4D97-AF65-F5344CB8AC3E}">
        <p14:creationId xmlns:p14="http://schemas.microsoft.com/office/powerpoint/2010/main" val="992661202"/>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26285-70E5-4E0A-B572-937B8AC649C3}"/>
              </a:ext>
            </a:extLst>
          </p:cNvPr>
          <p:cNvSpPr>
            <a:spLocks noGrp="1"/>
          </p:cNvSpPr>
          <p:nvPr>
            <p:ph type="title"/>
          </p:nvPr>
        </p:nvSpPr>
        <p:spPr>
          <a:xfrm>
            <a:off x="675861" y="400596"/>
            <a:ext cx="8833899" cy="569464"/>
          </a:xfrm>
        </p:spPr>
        <p:txBody>
          <a:bodyPr>
            <a:normAutofit fontScale="90000"/>
          </a:bodyPr>
          <a:lstStyle/>
          <a:p>
            <a:pPr algn="ctr"/>
            <a:r>
              <a:rPr lang="en-GB" dirty="0"/>
              <a:t>Carers Allowance Supplement </a:t>
            </a:r>
          </a:p>
        </p:txBody>
      </p:sp>
      <p:sp>
        <p:nvSpPr>
          <p:cNvPr id="3" name="Text Placeholder 2">
            <a:extLst>
              <a:ext uri="{FF2B5EF4-FFF2-40B4-BE49-F238E27FC236}">
                <a16:creationId xmlns:a16="http://schemas.microsoft.com/office/drawing/2014/main" id="{8E782F86-BDF3-4372-8B29-6958EC76D12E}"/>
              </a:ext>
            </a:extLst>
          </p:cNvPr>
          <p:cNvSpPr>
            <a:spLocks noGrp="1"/>
          </p:cNvSpPr>
          <p:nvPr>
            <p:ph type="body" idx="1"/>
          </p:nvPr>
        </p:nvSpPr>
        <p:spPr>
          <a:xfrm>
            <a:off x="1933754" y="1375576"/>
            <a:ext cx="8324492" cy="4603805"/>
          </a:xfrm>
        </p:spPr>
        <p:txBody>
          <a:bodyPr>
            <a:normAutofit/>
          </a:bodyPr>
          <a:lstStyle/>
          <a:p>
            <a:r>
              <a:rPr lang="en-GB" dirty="0">
                <a:solidFill>
                  <a:srgbClr val="0070C0"/>
                </a:solidFill>
              </a:rPr>
              <a:t>The Carer's Allowance Supplement is a twice-yearly payment made by Social Security Scotland. </a:t>
            </a:r>
          </a:p>
          <a:p>
            <a:r>
              <a:rPr lang="en-GB" dirty="0">
                <a:solidFill>
                  <a:srgbClr val="0070C0"/>
                </a:solidFill>
              </a:rPr>
              <a:t>It is a temporary payment, until Carer's Allowance is replaced by a new Scottish benefit. It has been introduced to quickly increase the amount of Carer's Allowance paid to carers in Scotland.</a:t>
            </a:r>
          </a:p>
          <a:p>
            <a:endParaRPr lang="en-GB" dirty="0">
              <a:solidFill>
                <a:srgbClr val="0070C0"/>
              </a:solidFill>
            </a:endParaRPr>
          </a:p>
          <a:p>
            <a:pPr marL="342900" indent="-342900">
              <a:buFont typeface="Wingdings" panose="05000000000000000000" pitchFamily="2" charset="2"/>
              <a:buChar char="Ø"/>
            </a:pPr>
            <a:r>
              <a:rPr lang="en-GB" dirty="0">
                <a:solidFill>
                  <a:srgbClr val="0070C0"/>
                </a:solidFill>
              </a:rPr>
              <a:t>The Carer's Allowance Supplement for 2022 is £245.70. </a:t>
            </a:r>
          </a:p>
          <a:p>
            <a:pPr marL="342900" indent="-342900">
              <a:buFont typeface="Wingdings" panose="05000000000000000000" pitchFamily="2" charset="2"/>
              <a:buChar char="Ø"/>
            </a:pPr>
            <a:r>
              <a:rPr lang="en-GB" dirty="0">
                <a:solidFill>
                  <a:srgbClr val="0070C0"/>
                </a:solidFill>
              </a:rPr>
              <a:t>The payment is a lump sum which covers a six month period, either April to September or October to March. </a:t>
            </a:r>
          </a:p>
          <a:p>
            <a:endParaRPr lang="en-GB" dirty="0"/>
          </a:p>
        </p:txBody>
      </p:sp>
      <p:pic>
        <p:nvPicPr>
          <p:cNvPr id="5" name="Picture 4">
            <a:extLst>
              <a:ext uri="{FF2B5EF4-FFF2-40B4-BE49-F238E27FC236}">
                <a16:creationId xmlns:a16="http://schemas.microsoft.com/office/drawing/2014/main" id="{2BB40182-436F-4E4A-84D2-91DDC050CE7D}"/>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035999" y="5311811"/>
            <a:ext cx="2914141" cy="1335140"/>
          </a:xfrm>
          <a:prstGeom prst="rect">
            <a:avLst/>
          </a:prstGeom>
        </p:spPr>
      </p:pic>
    </p:spTree>
    <p:extLst>
      <p:ext uri="{BB962C8B-B14F-4D97-AF65-F5344CB8AC3E}">
        <p14:creationId xmlns:p14="http://schemas.microsoft.com/office/powerpoint/2010/main" val="2430820783"/>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25E20-E350-4051-9F89-F2CEE88C2A8B}"/>
              </a:ext>
            </a:extLst>
          </p:cNvPr>
          <p:cNvSpPr>
            <a:spLocks noGrp="1"/>
          </p:cNvSpPr>
          <p:nvPr>
            <p:ph type="title"/>
          </p:nvPr>
        </p:nvSpPr>
        <p:spPr>
          <a:xfrm>
            <a:off x="1933754" y="-278674"/>
            <a:ext cx="8324492" cy="1793965"/>
          </a:xfrm>
        </p:spPr>
        <p:txBody>
          <a:bodyPr>
            <a:normAutofit/>
          </a:bodyPr>
          <a:lstStyle/>
          <a:p>
            <a:r>
              <a:rPr lang="en-GB" dirty="0"/>
              <a:t>Scottish Child Payment </a:t>
            </a:r>
          </a:p>
        </p:txBody>
      </p:sp>
      <p:sp>
        <p:nvSpPr>
          <p:cNvPr id="3" name="Text Placeholder 2">
            <a:extLst>
              <a:ext uri="{FF2B5EF4-FFF2-40B4-BE49-F238E27FC236}">
                <a16:creationId xmlns:a16="http://schemas.microsoft.com/office/drawing/2014/main" id="{EEA7EFA5-509B-4083-A4DD-B0FC61E12367}"/>
              </a:ext>
            </a:extLst>
          </p:cNvPr>
          <p:cNvSpPr>
            <a:spLocks noGrp="1"/>
          </p:cNvSpPr>
          <p:nvPr>
            <p:ph type="body" idx="1"/>
          </p:nvPr>
        </p:nvSpPr>
        <p:spPr>
          <a:xfrm>
            <a:off x="1912188" y="1341122"/>
            <a:ext cx="8324492" cy="3997233"/>
          </a:xfrm>
        </p:spPr>
        <p:txBody>
          <a:bodyPr>
            <a:normAutofit fontScale="85000" lnSpcReduction="20000"/>
          </a:bodyPr>
          <a:lstStyle/>
          <a:p>
            <a:pPr algn="l"/>
            <a:r>
              <a:rPr lang="en-GB" sz="2400" dirty="0">
                <a:solidFill>
                  <a:srgbClr val="0070C0"/>
                </a:solidFill>
              </a:rPr>
              <a:t>Scottish Child Payment helps towards the costs of supporting your family. It's a weekly payment of £25 that you can get for every child you look after who's under 16 years of age. You'll get the payment every 4 weeks if your application is successful.</a:t>
            </a:r>
          </a:p>
          <a:p>
            <a:pPr algn="l"/>
            <a:endParaRPr lang="en-GB" sz="2400" dirty="0">
              <a:solidFill>
                <a:srgbClr val="0070C0"/>
              </a:solidFill>
            </a:endParaRPr>
          </a:p>
          <a:p>
            <a:pPr algn="l"/>
            <a:r>
              <a:rPr lang="en-GB" sz="2400" dirty="0">
                <a:solidFill>
                  <a:srgbClr val="0070C0"/>
                </a:solidFill>
              </a:rPr>
              <a:t>It's up to you what you choose to spend the money on. You could use Scottish Child Payment for things like:</a:t>
            </a:r>
          </a:p>
          <a:p>
            <a:pPr algn="l"/>
            <a:endParaRPr lang="en-GB" sz="2400" dirty="0">
              <a:solidFill>
                <a:srgbClr val="0070C0"/>
              </a:solidFill>
            </a:endParaRPr>
          </a:p>
          <a:p>
            <a:pPr marL="342900" indent="-342900">
              <a:buFont typeface="Wingdings" panose="05000000000000000000" pitchFamily="2" charset="2"/>
              <a:buChar char="Ø"/>
            </a:pPr>
            <a:r>
              <a:rPr lang="en-GB" sz="2400" dirty="0">
                <a:solidFill>
                  <a:srgbClr val="0070C0"/>
                </a:solidFill>
              </a:rPr>
              <a:t>travel costs</a:t>
            </a:r>
          </a:p>
          <a:p>
            <a:pPr marL="342900" indent="-342900">
              <a:buFont typeface="Wingdings" panose="05000000000000000000" pitchFamily="2" charset="2"/>
              <a:buChar char="Ø"/>
            </a:pPr>
            <a:r>
              <a:rPr lang="en-GB" sz="2400" dirty="0">
                <a:solidFill>
                  <a:srgbClr val="0070C0"/>
                </a:solidFill>
              </a:rPr>
              <a:t>nappies and other essentials</a:t>
            </a:r>
          </a:p>
          <a:p>
            <a:pPr marL="342900" indent="-342900">
              <a:buFont typeface="Wingdings" panose="05000000000000000000" pitchFamily="2" charset="2"/>
              <a:buChar char="Ø"/>
            </a:pPr>
            <a:r>
              <a:rPr lang="en-GB" sz="2400" dirty="0">
                <a:solidFill>
                  <a:srgbClr val="0070C0"/>
                </a:solidFill>
              </a:rPr>
              <a:t>childcare</a:t>
            </a:r>
          </a:p>
          <a:p>
            <a:pPr marL="342900" indent="-342900">
              <a:buFont typeface="Wingdings" panose="05000000000000000000" pitchFamily="2" charset="2"/>
              <a:buChar char="Ø"/>
            </a:pPr>
            <a:r>
              <a:rPr lang="en-GB" sz="2400" dirty="0">
                <a:solidFill>
                  <a:srgbClr val="0070C0"/>
                </a:solidFill>
              </a:rPr>
              <a:t>family days out</a:t>
            </a:r>
          </a:p>
          <a:p>
            <a:endParaRPr lang="en-GB" dirty="0"/>
          </a:p>
        </p:txBody>
      </p:sp>
      <p:pic>
        <p:nvPicPr>
          <p:cNvPr id="4" name="Picture 3">
            <a:extLst>
              <a:ext uri="{FF2B5EF4-FFF2-40B4-BE49-F238E27FC236}">
                <a16:creationId xmlns:a16="http://schemas.microsoft.com/office/drawing/2014/main" id="{57D677D9-DCE6-4DEB-BF75-239B6A284134}"/>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8163128" y="4285753"/>
            <a:ext cx="3408668" cy="1905634"/>
          </a:xfrm>
          <a:prstGeom prst="rect">
            <a:avLst/>
          </a:prstGeom>
        </p:spPr>
      </p:pic>
    </p:spTree>
    <p:extLst>
      <p:ext uri="{BB962C8B-B14F-4D97-AF65-F5344CB8AC3E}">
        <p14:creationId xmlns:p14="http://schemas.microsoft.com/office/powerpoint/2010/main" val="1111505961"/>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8036B-67AA-4448-B7E1-0D4930B2EBFB}"/>
              </a:ext>
            </a:extLst>
          </p:cNvPr>
          <p:cNvSpPr>
            <a:spLocks noGrp="1"/>
          </p:cNvSpPr>
          <p:nvPr>
            <p:ph type="title"/>
          </p:nvPr>
        </p:nvSpPr>
        <p:spPr>
          <a:xfrm>
            <a:off x="546339" y="206735"/>
            <a:ext cx="11099323" cy="1479252"/>
          </a:xfrm>
        </p:spPr>
        <p:txBody>
          <a:bodyPr>
            <a:normAutofit/>
          </a:bodyPr>
          <a:lstStyle/>
          <a:p>
            <a:pPr algn="ctr"/>
            <a:r>
              <a:rPr lang="en-GB" sz="4000" dirty="0">
                <a:solidFill>
                  <a:schemeClr val="accent5"/>
                </a:solidFill>
              </a:rPr>
              <a:t>Adult Disability Payment </a:t>
            </a:r>
            <a:br>
              <a:rPr lang="en-GB" sz="4000" dirty="0">
                <a:solidFill>
                  <a:schemeClr val="accent5"/>
                </a:solidFill>
              </a:rPr>
            </a:br>
            <a:endParaRPr lang="en-GB" dirty="0"/>
          </a:p>
        </p:txBody>
      </p:sp>
      <p:sp>
        <p:nvSpPr>
          <p:cNvPr id="3" name="Text Placeholder 2">
            <a:extLst>
              <a:ext uri="{FF2B5EF4-FFF2-40B4-BE49-F238E27FC236}">
                <a16:creationId xmlns:a16="http://schemas.microsoft.com/office/drawing/2014/main" id="{931E4277-22A1-42CB-B50F-2B0574327CE9}"/>
              </a:ext>
            </a:extLst>
          </p:cNvPr>
          <p:cNvSpPr>
            <a:spLocks noGrp="1"/>
          </p:cNvSpPr>
          <p:nvPr>
            <p:ph type="body" idx="1"/>
          </p:nvPr>
        </p:nvSpPr>
        <p:spPr>
          <a:xfrm>
            <a:off x="517584" y="1105232"/>
            <a:ext cx="11099323" cy="5071734"/>
          </a:xfrm>
        </p:spPr>
        <p:txBody>
          <a:bodyPr/>
          <a:lstStyle/>
          <a:p>
            <a:endParaRPr lang="en-GB" sz="2000" dirty="0">
              <a:solidFill>
                <a:srgbClr val="0070C0"/>
              </a:solidFill>
            </a:endParaRPr>
          </a:p>
          <a:p>
            <a:pPr marL="342900" indent="-342900">
              <a:buFont typeface="Wingdings" panose="05000000000000000000" pitchFamily="2" charset="2"/>
              <a:buChar char="Ø"/>
            </a:pPr>
            <a:r>
              <a:rPr lang="en-GB" sz="2000" dirty="0">
                <a:solidFill>
                  <a:srgbClr val="0070C0"/>
                </a:solidFill>
              </a:rPr>
              <a:t>This new payment, to be administered by Social Security Scotland, will replace Personal Independence Payment (PIP), which is currently delivered by the UK Government’s Department for Work and Pensions (DWP).</a:t>
            </a:r>
          </a:p>
          <a:p>
            <a:pPr marL="342900" indent="-342900" algn="l">
              <a:buFont typeface="Wingdings" panose="05000000000000000000" pitchFamily="2" charset="2"/>
              <a:buChar char="Ø"/>
            </a:pPr>
            <a:r>
              <a:rPr lang="en-GB" sz="2000" dirty="0">
                <a:solidFill>
                  <a:srgbClr val="0070C0"/>
                </a:solidFill>
              </a:rPr>
              <a:t>People who currently get disability benefits from Department for Work and Pensions will have their awards transferred to the new Scottish system in stages after the new benefits are introduced from summer 2022.</a:t>
            </a:r>
          </a:p>
          <a:p>
            <a:pPr marL="342900" indent="-342900" algn="l">
              <a:buFont typeface="Wingdings" panose="05000000000000000000" pitchFamily="2" charset="2"/>
              <a:buChar char="Ø"/>
            </a:pPr>
            <a:r>
              <a:rPr lang="en-GB" sz="2000" dirty="0">
                <a:solidFill>
                  <a:srgbClr val="0070C0"/>
                </a:solidFill>
              </a:rPr>
              <a:t>A new definition of terminal illness has been introduced, removing the time requirement that a person must reasonably be expected to die within six months and instead using the clinical judgement of doctors and registered nurses involved in the individual’s care.</a:t>
            </a:r>
          </a:p>
          <a:p>
            <a:pPr marL="342900" indent="-342900">
              <a:buFont typeface="Wingdings" panose="05000000000000000000" pitchFamily="2" charset="2"/>
              <a:buChar char="Ø"/>
            </a:pPr>
            <a:endParaRPr lang="en-GB" sz="2000" dirty="0">
              <a:solidFill>
                <a:srgbClr val="0070C0"/>
              </a:solidFill>
            </a:endParaRPr>
          </a:p>
          <a:p>
            <a:pPr marL="342900" indent="-342900">
              <a:buFont typeface="Wingdings" panose="05000000000000000000" pitchFamily="2" charset="2"/>
              <a:buChar char="Ø"/>
            </a:pPr>
            <a:endParaRPr lang="en-GB" sz="2000" dirty="0">
              <a:solidFill>
                <a:srgbClr val="0070C0"/>
              </a:solidFill>
            </a:endParaRPr>
          </a:p>
        </p:txBody>
      </p:sp>
      <p:pic>
        <p:nvPicPr>
          <p:cNvPr id="4" name="Picture 3">
            <a:extLst>
              <a:ext uri="{FF2B5EF4-FFF2-40B4-BE49-F238E27FC236}">
                <a16:creationId xmlns:a16="http://schemas.microsoft.com/office/drawing/2014/main" id="{DF116EC0-2E84-4E2F-A6A8-B79E3097E3A2}"/>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242684" y="4712159"/>
            <a:ext cx="3706632" cy="1800226"/>
          </a:xfrm>
          <a:prstGeom prst="rect">
            <a:avLst/>
          </a:prstGeom>
        </p:spPr>
      </p:pic>
    </p:spTree>
    <p:extLst>
      <p:ext uri="{BB962C8B-B14F-4D97-AF65-F5344CB8AC3E}">
        <p14:creationId xmlns:p14="http://schemas.microsoft.com/office/powerpoint/2010/main" val="381675087"/>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7BABD-8DE3-42F0-B981-1A77AEEDC2A7}"/>
              </a:ext>
            </a:extLst>
          </p:cNvPr>
          <p:cNvSpPr>
            <a:spLocks noGrp="1"/>
          </p:cNvSpPr>
          <p:nvPr>
            <p:ph type="title"/>
          </p:nvPr>
        </p:nvSpPr>
        <p:spPr>
          <a:xfrm>
            <a:off x="546340" y="-159025"/>
            <a:ext cx="8605612" cy="2313828"/>
          </a:xfrm>
        </p:spPr>
        <p:txBody>
          <a:bodyPr>
            <a:normAutofit/>
          </a:bodyPr>
          <a:lstStyle/>
          <a:p>
            <a:r>
              <a:rPr lang="en-GB" dirty="0"/>
              <a:t>Information and Advice Hub Webinar 2022</a:t>
            </a:r>
          </a:p>
        </p:txBody>
      </p:sp>
      <p:sp>
        <p:nvSpPr>
          <p:cNvPr id="3" name="Text Placeholder 2">
            <a:extLst>
              <a:ext uri="{FF2B5EF4-FFF2-40B4-BE49-F238E27FC236}">
                <a16:creationId xmlns:a16="http://schemas.microsoft.com/office/drawing/2014/main" id="{A7D1306B-C155-458B-B6C3-918436205B21}"/>
              </a:ext>
            </a:extLst>
          </p:cNvPr>
          <p:cNvSpPr>
            <a:spLocks noGrp="1"/>
          </p:cNvSpPr>
          <p:nvPr>
            <p:ph type="body" idx="1"/>
          </p:nvPr>
        </p:nvSpPr>
        <p:spPr>
          <a:xfrm>
            <a:off x="517584" y="1836751"/>
            <a:ext cx="11099323" cy="4340214"/>
          </a:xfrm>
        </p:spPr>
        <p:txBody>
          <a:bodyPr/>
          <a:lstStyle/>
          <a:p>
            <a:pPr marL="342900" indent="-342900">
              <a:buFont typeface="Wingdings" panose="05000000000000000000" pitchFamily="2" charset="2"/>
              <a:buChar char="Ø"/>
            </a:pPr>
            <a:r>
              <a:rPr lang="en-GB" dirty="0">
                <a:solidFill>
                  <a:schemeClr val="accent5"/>
                </a:solidFill>
              </a:rPr>
              <a:t>South Ayrshire Council commitment to closing the gap and reducing poverty and disadvantage by providing a full circle approach to advice and information. </a:t>
            </a:r>
          </a:p>
          <a:p>
            <a:pPr marL="342900" indent="-342900">
              <a:buFont typeface="Wingdings" panose="05000000000000000000" pitchFamily="2" charset="2"/>
              <a:buChar char="Ø"/>
            </a:pPr>
            <a:endParaRPr lang="en-GB" dirty="0">
              <a:solidFill>
                <a:schemeClr val="accent5"/>
              </a:solidFill>
            </a:endParaRPr>
          </a:p>
          <a:p>
            <a:pPr marL="342900" indent="-342900">
              <a:buFont typeface="Wingdings" panose="05000000000000000000" pitchFamily="2" charset="2"/>
              <a:buChar char="Ø"/>
            </a:pPr>
            <a:r>
              <a:rPr lang="en-GB" dirty="0">
                <a:solidFill>
                  <a:schemeClr val="accent5"/>
                </a:solidFill>
              </a:rPr>
              <a:t>Maximising income through Welfare Benefits</a:t>
            </a:r>
          </a:p>
          <a:p>
            <a:pPr marL="342900" indent="-342900">
              <a:buFont typeface="Wingdings" panose="05000000000000000000" pitchFamily="2" charset="2"/>
              <a:buChar char="Ø"/>
            </a:pPr>
            <a:endParaRPr lang="en-GB" dirty="0">
              <a:solidFill>
                <a:schemeClr val="accent5"/>
              </a:solidFill>
            </a:endParaRPr>
          </a:p>
          <a:p>
            <a:pPr marL="342900" indent="-342900">
              <a:buFont typeface="Wingdings" panose="05000000000000000000" pitchFamily="2" charset="2"/>
              <a:buChar char="Ø"/>
            </a:pPr>
            <a:r>
              <a:rPr lang="en-GB" dirty="0">
                <a:solidFill>
                  <a:schemeClr val="accent5"/>
                </a:solidFill>
              </a:rPr>
              <a:t>Managing outgoings through effective Budget Planning</a:t>
            </a:r>
          </a:p>
          <a:p>
            <a:pPr marL="342900" indent="-342900">
              <a:buFont typeface="Wingdings" panose="05000000000000000000" pitchFamily="2" charset="2"/>
              <a:buChar char="Ø"/>
            </a:pPr>
            <a:endParaRPr lang="en-GB" dirty="0">
              <a:solidFill>
                <a:schemeClr val="accent5"/>
              </a:solidFill>
            </a:endParaRPr>
          </a:p>
          <a:p>
            <a:pPr marL="342900" indent="-342900">
              <a:buFont typeface="Wingdings" panose="05000000000000000000" pitchFamily="2" charset="2"/>
              <a:buChar char="Ø"/>
            </a:pPr>
            <a:r>
              <a:rPr lang="en-GB" dirty="0">
                <a:solidFill>
                  <a:schemeClr val="accent5"/>
                </a:solidFill>
              </a:rPr>
              <a:t>Addressing Fuel Poverty</a:t>
            </a:r>
          </a:p>
          <a:p>
            <a:endParaRPr lang="en-GB" dirty="0"/>
          </a:p>
          <a:p>
            <a:endParaRPr lang="en-GB" dirty="0"/>
          </a:p>
        </p:txBody>
      </p:sp>
      <p:pic>
        <p:nvPicPr>
          <p:cNvPr id="4" name="Picture 3" descr="Service logo&#10;">
            <a:extLst>
              <a:ext uri="{FF2B5EF4-FFF2-40B4-BE49-F238E27FC236}">
                <a16:creationId xmlns:a16="http://schemas.microsoft.com/office/drawing/2014/main" id="{B8B0B864-FA74-497D-BC0E-B83B7F08EB3F}"/>
              </a:ext>
            </a:extLst>
          </p:cNvPr>
          <p:cNvPicPr>
            <a:picLocks noChangeAspect="1"/>
          </p:cNvPicPr>
          <p:nvPr/>
        </p:nvPicPr>
        <p:blipFill>
          <a:blip r:embed="rId2"/>
          <a:stretch>
            <a:fillRect/>
          </a:stretch>
        </p:blipFill>
        <p:spPr>
          <a:xfrm>
            <a:off x="8562099" y="3429000"/>
            <a:ext cx="2987299" cy="2993395"/>
          </a:xfrm>
          <a:prstGeom prst="rect">
            <a:avLst/>
          </a:prstGeom>
        </p:spPr>
      </p:pic>
    </p:spTree>
    <p:extLst>
      <p:ext uri="{BB962C8B-B14F-4D97-AF65-F5344CB8AC3E}">
        <p14:creationId xmlns:p14="http://schemas.microsoft.com/office/powerpoint/2010/main" val="3326984437"/>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75CF4-34DF-40F3-9583-61174336A115}"/>
              </a:ext>
            </a:extLst>
          </p:cNvPr>
          <p:cNvSpPr>
            <a:spLocks noGrp="1"/>
          </p:cNvSpPr>
          <p:nvPr>
            <p:ph type="title"/>
          </p:nvPr>
        </p:nvSpPr>
        <p:spPr>
          <a:xfrm>
            <a:off x="1582310" y="-389614"/>
            <a:ext cx="6957391" cy="2107095"/>
          </a:xfrm>
        </p:spPr>
        <p:txBody>
          <a:bodyPr>
            <a:normAutofit/>
          </a:bodyPr>
          <a:lstStyle/>
          <a:p>
            <a:r>
              <a:rPr lang="en-GB" dirty="0"/>
              <a:t>Adult Disability Payment </a:t>
            </a:r>
          </a:p>
        </p:txBody>
      </p:sp>
      <p:sp>
        <p:nvSpPr>
          <p:cNvPr id="3" name="Text Placeholder 2">
            <a:extLst>
              <a:ext uri="{FF2B5EF4-FFF2-40B4-BE49-F238E27FC236}">
                <a16:creationId xmlns:a16="http://schemas.microsoft.com/office/drawing/2014/main" id="{D30A371B-3266-417E-9E79-D209CE3F8B30}"/>
              </a:ext>
            </a:extLst>
          </p:cNvPr>
          <p:cNvSpPr>
            <a:spLocks noGrp="1"/>
          </p:cNvSpPr>
          <p:nvPr>
            <p:ph type="body" idx="1"/>
          </p:nvPr>
        </p:nvSpPr>
        <p:spPr>
          <a:xfrm>
            <a:off x="517584" y="1296064"/>
            <a:ext cx="11099323" cy="4880902"/>
          </a:xfrm>
        </p:spPr>
        <p:txBody>
          <a:bodyPr/>
          <a:lstStyle/>
          <a:p>
            <a:pPr algn="l"/>
            <a:r>
              <a:rPr lang="en-GB" sz="2000" dirty="0">
                <a:solidFill>
                  <a:srgbClr val="0070C0"/>
                </a:solidFill>
              </a:rPr>
              <a:t>Adult Disability Payment is extra money to help you if you have a disability or long-term health condition that affects your everyday life.</a:t>
            </a:r>
          </a:p>
          <a:p>
            <a:pPr algn="l"/>
            <a:endParaRPr lang="en-GB" sz="2000" dirty="0">
              <a:solidFill>
                <a:srgbClr val="0070C0"/>
              </a:solidFill>
            </a:endParaRPr>
          </a:p>
          <a:p>
            <a:pPr algn="l"/>
            <a:r>
              <a:rPr lang="en-GB" sz="2000" dirty="0">
                <a:solidFill>
                  <a:srgbClr val="0070C0"/>
                </a:solidFill>
              </a:rPr>
              <a:t>Adult Disability Payment is made up of 2 parts:</a:t>
            </a:r>
          </a:p>
          <a:p>
            <a:pPr algn="l"/>
            <a:endParaRPr lang="en-GB" sz="2000" dirty="0">
              <a:solidFill>
                <a:srgbClr val="0070C0"/>
              </a:solidFill>
            </a:endParaRPr>
          </a:p>
          <a:p>
            <a:pPr marL="342900" indent="-342900" algn="l">
              <a:buFont typeface="Wingdings" panose="05000000000000000000" pitchFamily="2" charset="2"/>
              <a:buChar char="Ø"/>
            </a:pPr>
            <a:r>
              <a:rPr lang="en-GB" sz="2000" dirty="0">
                <a:solidFill>
                  <a:srgbClr val="0070C0"/>
                </a:solidFill>
              </a:rPr>
              <a:t>Daily Living</a:t>
            </a:r>
          </a:p>
          <a:p>
            <a:pPr marL="342900" indent="-342900" algn="l">
              <a:buFont typeface="Wingdings" panose="05000000000000000000" pitchFamily="2" charset="2"/>
              <a:buChar char="Ø"/>
            </a:pPr>
            <a:r>
              <a:rPr lang="en-GB" sz="2000" dirty="0">
                <a:solidFill>
                  <a:srgbClr val="0070C0"/>
                </a:solidFill>
              </a:rPr>
              <a:t>Mobility</a:t>
            </a:r>
          </a:p>
          <a:p>
            <a:pPr marL="342900" indent="-342900" algn="l">
              <a:buFont typeface="Wingdings" panose="05000000000000000000" pitchFamily="2" charset="2"/>
              <a:buChar char="Ø"/>
            </a:pPr>
            <a:r>
              <a:rPr lang="en-GB" sz="2000" dirty="0">
                <a:solidFill>
                  <a:srgbClr val="0070C0"/>
                </a:solidFill>
              </a:rPr>
              <a:t>You may qualify for one or both parts</a:t>
            </a:r>
          </a:p>
          <a:p>
            <a:pPr algn="l"/>
            <a:endParaRPr lang="en-GB" sz="2000" dirty="0">
              <a:solidFill>
                <a:srgbClr val="0070C0"/>
              </a:solidFill>
            </a:endParaRPr>
          </a:p>
          <a:p>
            <a:pPr marL="342900" indent="-342900" algn="l">
              <a:buFont typeface="Wingdings" panose="05000000000000000000" pitchFamily="2" charset="2"/>
              <a:buChar char="Ø"/>
            </a:pPr>
            <a:endParaRPr lang="en-GB" sz="2000" dirty="0">
              <a:solidFill>
                <a:srgbClr val="0070C0"/>
              </a:solidFill>
            </a:endParaRPr>
          </a:p>
          <a:p>
            <a:pPr algn="l"/>
            <a:endParaRPr lang="en-GB" sz="2000" dirty="0">
              <a:solidFill>
                <a:srgbClr val="0070C0"/>
              </a:solidFill>
            </a:endParaRPr>
          </a:p>
          <a:p>
            <a:endParaRPr lang="en-GB" dirty="0"/>
          </a:p>
        </p:txBody>
      </p:sp>
      <p:pic>
        <p:nvPicPr>
          <p:cNvPr id="4" name="Picture 3">
            <a:extLst>
              <a:ext uri="{FF2B5EF4-FFF2-40B4-BE49-F238E27FC236}">
                <a16:creationId xmlns:a16="http://schemas.microsoft.com/office/drawing/2014/main" id="{E13923B7-802C-44D0-AB5A-AF3FA83B0665}"/>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198754" y="4621363"/>
            <a:ext cx="2107095" cy="2107095"/>
          </a:xfrm>
          <a:prstGeom prst="rect">
            <a:avLst/>
          </a:prstGeom>
        </p:spPr>
      </p:pic>
      <p:pic>
        <p:nvPicPr>
          <p:cNvPr id="6" name="Picture 5">
            <a:extLst>
              <a:ext uri="{FF2B5EF4-FFF2-40B4-BE49-F238E27FC236}">
                <a16:creationId xmlns:a16="http://schemas.microsoft.com/office/drawing/2014/main" id="{B3192C5E-DF61-4ED8-8009-054F7C0BCF5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183012" y="2236637"/>
            <a:ext cx="2914141" cy="1664352"/>
          </a:xfrm>
          <a:prstGeom prst="rect">
            <a:avLst/>
          </a:prstGeom>
        </p:spPr>
      </p:pic>
      <p:pic>
        <p:nvPicPr>
          <p:cNvPr id="5" name="Picture 4">
            <a:extLst>
              <a:ext uri="{FF2B5EF4-FFF2-40B4-BE49-F238E27FC236}">
                <a16:creationId xmlns:a16="http://schemas.microsoft.com/office/drawing/2014/main" id="{1EE80F8F-FE36-4D60-9F91-9C662330C49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994590" y="4508388"/>
            <a:ext cx="3645493" cy="2107095"/>
          </a:xfrm>
          <a:prstGeom prst="rect">
            <a:avLst/>
          </a:prstGeom>
        </p:spPr>
      </p:pic>
    </p:spTree>
    <p:extLst>
      <p:ext uri="{BB962C8B-B14F-4D97-AF65-F5344CB8AC3E}">
        <p14:creationId xmlns:p14="http://schemas.microsoft.com/office/powerpoint/2010/main" val="1447133450"/>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9D008-2F3E-4233-9298-E8AE3CDD1348}"/>
              </a:ext>
            </a:extLst>
          </p:cNvPr>
          <p:cNvSpPr>
            <a:spLocks noGrp="1"/>
          </p:cNvSpPr>
          <p:nvPr>
            <p:ph type="title"/>
          </p:nvPr>
        </p:nvSpPr>
        <p:spPr>
          <a:xfrm>
            <a:off x="546340" y="-326003"/>
            <a:ext cx="8565856" cy="2011989"/>
          </a:xfrm>
        </p:spPr>
        <p:txBody>
          <a:bodyPr>
            <a:normAutofit/>
          </a:bodyPr>
          <a:lstStyle/>
          <a:p>
            <a:pPr algn="ctr"/>
            <a:r>
              <a:rPr lang="en-GB" dirty="0"/>
              <a:t>Adult Disability Payment cont.</a:t>
            </a:r>
          </a:p>
        </p:txBody>
      </p:sp>
      <p:pic>
        <p:nvPicPr>
          <p:cNvPr id="4" name="Picture 3">
            <a:extLst>
              <a:ext uri="{FF2B5EF4-FFF2-40B4-BE49-F238E27FC236}">
                <a16:creationId xmlns:a16="http://schemas.microsoft.com/office/drawing/2014/main" id="{BFC3DBC2-09EB-4C8D-B1AB-935C9A394A00}"/>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133392" y="1685986"/>
            <a:ext cx="7606956" cy="3809663"/>
          </a:xfrm>
          <a:prstGeom prst="rect">
            <a:avLst/>
          </a:prstGeom>
        </p:spPr>
      </p:pic>
    </p:spTree>
    <p:extLst>
      <p:ext uri="{BB962C8B-B14F-4D97-AF65-F5344CB8AC3E}">
        <p14:creationId xmlns:p14="http://schemas.microsoft.com/office/powerpoint/2010/main" val="85102133"/>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itle 4"/>
          <p:cNvSpPr txBox="1">
            <a:spLocks noGrp="1"/>
          </p:cNvSpPr>
          <p:nvPr>
            <p:ph type="title"/>
          </p:nvPr>
        </p:nvSpPr>
        <p:spPr>
          <a:xfrm>
            <a:off x="532737" y="-206733"/>
            <a:ext cx="9703943" cy="2108620"/>
          </a:xfrm>
          <a:prstGeom prst="rect">
            <a:avLst/>
          </a:prstGeom>
        </p:spPr>
        <p:txBody>
          <a:bodyPr>
            <a:normAutofit/>
          </a:bodyPr>
          <a:lstStyle/>
          <a:p>
            <a:pPr algn="ctr" defTabSz="822959">
              <a:defRPr sz="3239"/>
            </a:pPr>
            <a:r>
              <a:rPr lang="en-GB" sz="3239" dirty="0"/>
              <a:t>Disability Living Allowance </a:t>
            </a:r>
            <a:br>
              <a:rPr lang="en-GB" sz="3239" dirty="0"/>
            </a:br>
            <a:endParaRPr dirty="0"/>
          </a:p>
        </p:txBody>
      </p:sp>
      <p:sp>
        <p:nvSpPr>
          <p:cNvPr id="57" name="Content Placeholder 5"/>
          <p:cNvSpPr txBox="1">
            <a:spLocks noGrp="1"/>
          </p:cNvSpPr>
          <p:nvPr>
            <p:ph type="body" sz="half" idx="1"/>
          </p:nvPr>
        </p:nvSpPr>
        <p:spPr>
          <a:xfrm>
            <a:off x="973933" y="1168841"/>
            <a:ext cx="8324492" cy="4063117"/>
          </a:xfrm>
          <a:prstGeom prst="rect">
            <a:avLst/>
          </a:prstGeom>
        </p:spPr>
        <p:txBody>
          <a:bodyPr>
            <a:normAutofit fontScale="92500" lnSpcReduction="20000"/>
          </a:bodyPr>
          <a:lstStyle/>
          <a:p>
            <a:r>
              <a:rPr lang="en-GB" sz="2400" dirty="0">
                <a:solidFill>
                  <a:srgbClr val="0070C0"/>
                </a:solidFill>
              </a:rPr>
              <a:t>DLA is a disability benefit for children who have extra care or mobility needs.  </a:t>
            </a:r>
          </a:p>
          <a:p>
            <a:r>
              <a:rPr lang="en-GB" sz="2400" dirty="0">
                <a:solidFill>
                  <a:srgbClr val="0070C0"/>
                </a:solidFill>
              </a:rPr>
              <a:t>Children can have any type of illness or disability, as long as it can be shown;</a:t>
            </a:r>
          </a:p>
          <a:p>
            <a:endParaRPr lang="en-GB" sz="2400" dirty="0">
              <a:solidFill>
                <a:srgbClr val="0070C0"/>
              </a:solidFill>
            </a:endParaRPr>
          </a:p>
          <a:p>
            <a:pPr marL="342900" indent="-342900">
              <a:buFont typeface="Wingdings" panose="05000000000000000000" pitchFamily="2" charset="2"/>
              <a:buChar char="Ø"/>
            </a:pPr>
            <a:r>
              <a:rPr lang="en-GB" sz="2400" dirty="0">
                <a:solidFill>
                  <a:srgbClr val="0070C0"/>
                </a:solidFill>
              </a:rPr>
              <a:t>They need more care, attention or supervision than a child of similar age who is not disabled.  </a:t>
            </a:r>
          </a:p>
          <a:p>
            <a:pPr marL="342900" indent="-342900">
              <a:buFont typeface="Wingdings" panose="05000000000000000000" pitchFamily="2" charset="2"/>
              <a:buChar char="Ø"/>
            </a:pPr>
            <a:endParaRPr lang="en-GB" sz="2400" dirty="0">
              <a:solidFill>
                <a:srgbClr val="0070C0"/>
              </a:solidFill>
            </a:endParaRPr>
          </a:p>
          <a:p>
            <a:pPr marL="342900" indent="-342900">
              <a:buFont typeface="Wingdings" panose="05000000000000000000" pitchFamily="2" charset="2"/>
              <a:buChar char="Ø"/>
            </a:pPr>
            <a:r>
              <a:rPr lang="en-GB" sz="2400" dirty="0">
                <a:solidFill>
                  <a:srgbClr val="0070C0"/>
                </a:solidFill>
              </a:rPr>
              <a:t>They have difficulty walking, or getting around outdoors, or mobilising in an unfamiliar place. Again the child’ s mobility will be assessed based on that of a child of similar age.</a:t>
            </a:r>
          </a:p>
          <a:p>
            <a:r>
              <a:rPr lang="en-GB" sz="1400" dirty="0">
                <a:solidFill>
                  <a:srgbClr val="0070C0"/>
                </a:solidFill>
              </a:rPr>
              <a:t>*</a:t>
            </a:r>
            <a:r>
              <a:rPr lang="en-GB" sz="1400" dirty="0">
                <a:solidFill>
                  <a:srgbClr val="FF0000"/>
                </a:solidFill>
              </a:rPr>
              <a:t>DLA will migrate onto Child Disability Payment </a:t>
            </a:r>
          </a:p>
          <a:p>
            <a:pPr>
              <a:lnSpc>
                <a:spcPct val="150000"/>
              </a:lnSpc>
            </a:pPr>
            <a:endParaRPr lang="en-GB" b="1" dirty="0">
              <a:solidFill>
                <a:schemeClr val="accent5"/>
              </a:solidFill>
            </a:endParaRPr>
          </a:p>
        </p:txBody>
      </p:sp>
      <p:pic>
        <p:nvPicPr>
          <p:cNvPr id="4" name="Picture 3">
            <a:extLst>
              <a:ext uri="{FF2B5EF4-FFF2-40B4-BE49-F238E27FC236}">
                <a16:creationId xmlns:a16="http://schemas.microsoft.com/office/drawing/2014/main" id="{E8D59130-B9C2-42EE-9CA4-145DDDDD4EB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8687843" y="4956115"/>
            <a:ext cx="3183939" cy="1591970"/>
          </a:xfrm>
          <a:prstGeom prst="rect">
            <a:avLst/>
          </a:prstGeom>
        </p:spPr>
      </p:pic>
    </p:spTree>
    <p:extLst>
      <p:ext uri="{BB962C8B-B14F-4D97-AF65-F5344CB8AC3E}">
        <p14:creationId xmlns:p14="http://schemas.microsoft.com/office/powerpoint/2010/main" val="2728812450"/>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itle 4"/>
          <p:cNvSpPr txBox="1">
            <a:spLocks noGrp="1"/>
          </p:cNvSpPr>
          <p:nvPr>
            <p:ph type="title"/>
          </p:nvPr>
        </p:nvSpPr>
        <p:spPr>
          <a:xfrm>
            <a:off x="1912188" y="-310101"/>
            <a:ext cx="7033029" cy="2211987"/>
          </a:xfrm>
          <a:prstGeom prst="rect">
            <a:avLst/>
          </a:prstGeom>
        </p:spPr>
        <p:txBody>
          <a:bodyPr>
            <a:normAutofit/>
          </a:bodyPr>
          <a:lstStyle/>
          <a:p>
            <a:pPr algn="ctr" defTabSz="822959">
              <a:defRPr sz="3239"/>
            </a:pPr>
            <a:r>
              <a:rPr lang="en-GB" sz="3239" dirty="0"/>
              <a:t>Personal Independence Payment</a:t>
            </a:r>
            <a:br>
              <a:rPr lang="en-GB" sz="3239" dirty="0"/>
            </a:br>
            <a:endParaRPr dirty="0"/>
          </a:p>
        </p:txBody>
      </p:sp>
      <p:sp>
        <p:nvSpPr>
          <p:cNvPr id="57" name="Content Placeholder 5"/>
          <p:cNvSpPr txBox="1">
            <a:spLocks noGrp="1"/>
          </p:cNvSpPr>
          <p:nvPr>
            <p:ph type="body" sz="half" idx="1"/>
          </p:nvPr>
        </p:nvSpPr>
        <p:spPr>
          <a:xfrm>
            <a:off x="735395" y="1049573"/>
            <a:ext cx="8324492" cy="5199669"/>
          </a:xfrm>
          <a:prstGeom prst="rect">
            <a:avLst/>
          </a:prstGeom>
        </p:spPr>
        <p:txBody>
          <a:bodyPr>
            <a:normAutofit/>
          </a:bodyPr>
          <a:lstStyle/>
          <a:p>
            <a:endParaRPr lang="en-GB" dirty="0">
              <a:solidFill>
                <a:srgbClr val="0070C0"/>
              </a:solidFill>
            </a:endParaRPr>
          </a:p>
          <a:p>
            <a:r>
              <a:rPr lang="en-GB" dirty="0">
                <a:solidFill>
                  <a:srgbClr val="0070C0"/>
                </a:solidFill>
              </a:rPr>
              <a:t>Personal Independence Payment (PIP) is money for people who have extra care needs or mobility needs (difficulty getting around) as a result of a disability. </a:t>
            </a:r>
          </a:p>
          <a:p>
            <a:r>
              <a:rPr lang="en-GB" sz="1200" i="1" dirty="0">
                <a:solidFill>
                  <a:srgbClr val="FF0000"/>
                </a:solidFill>
              </a:rPr>
              <a:t>* PIP claimants will migrate onto Adult Disability Payment</a:t>
            </a:r>
          </a:p>
          <a:p>
            <a:endParaRPr lang="en-GB" dirty="0">
              <a:solidFill>
                <a:srgbClr val="0070C0"/>
              </a:solidFill>
            </a:endParaRPr>
          </a:p>
          <a:p>
            <a:r>
              <a:rPr lang="en-GB" dirty="0">
                <a:solidFill>
                  <a:srgbClr val="0070C0"/>
                </a:solidFill>
              </a:rPr>
              <a:t>There are two parts called components:</a:t>
            </a:r>
          </a:p>
          <a:p>
            <a:pPr marL="342900" indent="-342900">
              <a:buFont typeface="Wingdings" panose="05000000000000000000" pitchFamily="2" charset="2"/>
              <a:buChar char="Ø"/>
            </a:pPr>
            <a:r>
              <a:rPr lang="en-GB" dirty="0">
                <a:solidFill>
                  <a:srgbClr val="0070C0"/>
                </a:solidFill>
              </a:rPr>
              <a:t>The daily living component.</a:t>
            </a:r>
          </a:p>
          <a:p>
            <a:pPr marL="342900" indent="-342900">
              <a:buFont typeface="Wingdings" panose="05000000000000000000" pitchFamily="2" charset="2"/>
              <a:buChar char="Ø"/>
            </a:pPr>
            <a:r>
              <a:rPr lang="en-GB" dirty="0">
                <a:solidFill>
                  <a:srgbClr val="0070C0"/>
                </a:solidFill>
              </a:rPr>
              <a:t>The mobility component.</a:t>
            </a:r>
          </a:p>
          <a:p>
            <a:pPr>
              <a:defRPr/>
            </a:pPr>
            <a:r>
              <a:rPr lang="en-GB" dirty="0">
                <a:solidFill>
                  <a:srgbClr val="0070C0"/>
                </a:solidFill>
              </a:rPr>
              <a:t>Claimants may qualify for one or both of them.</a:t>
            </a:r>
          </a:p>
          <a:p>
            <a:pPr>
              <a:lnSpc>
                <a:spcPct val="150000"/>
              </a:lnSpc>
            </a:pPr>
            <a:endParaRPr lang="en-GB" b="1" dirty="0">
              <a:solidFill>
                <a:schemeClr val="accent5"/>
              </a:solidFill>
            </a:endParaRPr>
          </a:p>
        </p:txBody>
      </p:sp>
      <p:pic>
        <p:nvPicPr>
          <p:cNvPr id="3" name="Picture 2" descr="DWP logo">
            <a:extLst>
              <a:ext uri="{FF2B5EF4-FFF2-40B4-BE49-F238E27FC236}">
                <a16:creationId xmlns:a16="http://schemas.microsoft.com/office/drawing/2014/main" id="{FFF3AFAB-310D-473D-9919-EE5182A650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1202" y="3505185"/>
            <a:ext cx="3541681" cy="1679066"/>
          </a:xfrm>
          <a:prstGeom prst="rect">
            <a:avLst/>
          </a:prstGeom>
        </p:spPr>
      </p:pic>
    </p:spTree>
    <p:extLst>
      <p:ext uri="{BB962C8B-B14F-4D97-AF65-F5344CB8AC3E}">
        <p14:creationId xmlns:p14="http://schemas.microsoft.com/office/powerpoint/2010/main" val="3678823779"/>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itle 4"/>
          <p:cNvSpPr txBox="1">
            <a:spLocks noGrp="1"/>
          </p:cNvSpPr>
          <p:nvPr>
            <p:ph type="title"/>
          </p:nvPr>
        </p:nvSpPr>
        <p:spPr>
          <a:xfrm>
            <a:off x="1065475" y="-182879"/>
            <a:ext cx="9171205" cy="2084766"/>
          </a:xfrm>
          <a:prstGeom prst="rect">
            <a:avLst/>
          </a:prstGeom>
        </p:spPr>
        <p:txBody>
          <a:bodyPr>
            <a:normAutofit/>
          </a:bodyPr>
          <a:lstStyle/>
          <a:p>
            <a:pPr algn="ctr" defTabSz="822959">
              <a:defRPr sz="3239"/>
            </a:pPr>
            <a:r>
              <a:rPr lang="en-GB" sz="3239" dirty="0"/>
              <a:t>A</a:t>
            </a:r>
            <a:r>
              <a:rPr lang="en-GB" sz="3200" dirty="0"/>
              <a:t>ttendance Allowance </a:t>
            </a:r>
            <a:br>
              <a:rPr lang="en-GB" sz="3200" dirty="0"/>
            </a:br>
            <a:endParaRPr sz="3200" dirty="0"/>
          </a:p>
        </p:txBody>
      </p:sp>
      <p:sp>
        <p:nvSpPr>
          <p:cNvPr id="57" name="Content Placeholder 5"/>
          <p:cNvSpPr txBox="1">
            <a:spLocks noGrp="1"/>
          </p:cNvSpPr>
          <p:nvPr>
            <p:ph type="body" sz="half" idx="1"/>
          </p:nvPr>
        </p:nvSpPr>
        <p:spPr>
          <a:xfrm>
            <a:off x="349856" y="1001865"/>
            <a:ext cx="9886823" cy="4411914"/>
          </a:xfrm>
          <a:prstGeom prst="rect">
            <a:avLst/>
          </a:prstGeom>
        </p:spPr>
        <p:txBody>
          <a:bodyPr>
            <a:normAutofit/>
          </a:bodyPr>
          <a:lstStyle/>
          <a:p>
            <a:r>
              <a:rPr lang="en-GB" dirty="0">
                <a:solidFill>
                  <a:srgbClr val="0070C0"/>
                </a:solidFill>
              </a:rPr>
              <a:t>Attendance Allowance is non means tested benefit for people who have reached retirement age and have care needs. They may have care needs if they need help with;</a:t>
            </a:r>
          </a:p>
          <a:p>
            <a:endParaRPr lang="en-GB" dirty="0">
              <a:solidFill>
                <a:srgbClr val="0070C0"/>
              </a:solidFill>
            </a:endParaRPr>
          </a:p>
          <a:p>
            <a:pPr marL="342900" indent="-342900">
              <a:buFont typeface="Wingdings" panose="05000000000000000000" pitchFamily="2" charset="2"/>
              <a:buChar char="Ø"/>
            </a:pPr>
            <a:r>
              <a:rPr lang="en-GB" dirty="0">
                <a:solidFill>
                  <a:srgbClr val="0070C0"/>
                </a:solidFill>
              </a:rPr>
              <a:t> Activities of daily living, such as getting dressed, going to the toilet or having someone to supervise them  so they do not hurt themselves.</a:t>
            </a:r>
          </a:p>
          <a:p>
            <a:pPr marL="342900" indent="-342900">
              <a:buFont typeface="Wingdings" panose="05000000000000000000" pitchFamily="2" charset="2"/>
              <a:buChar char="Ø"/>
            </a:pPr>
            <a:r>
              <a:rPr lang="en-GB" dirty="0">
                <a:solidFill>
                  <a:srgbClr val="0070C0"/>
                </a:solidFill>
              </a:rPr>
              <a:t>They can have any type of disability or illness, including sight or hearing impairments, or mental health issues such as dementia or depression.</a:t>
            </a:r>
          </a:p>
          <a:p>
            <a:r>
              <a:rPr lang="en-GB" b="1" i="1" dirty="0">
                <a:solidFill>
                  <a:srgbClr val="FF0000"/>
                </a:solidFill>
              </a:rPr>
              <a:t>** Attendance Allowance does not cover mobility needs</a:t>
            </a:r>
          </a:p>
          <a:p>
            <a:pPr>
              <a:lnSpc>
                <a:spcPct val="150000"/>
              </a:lnSpc>
            </a:pPr>
            <a:endParaRPr lang="en-GB" b="1" dirty="0">
              <a:solidFill>
                <a:schemeClr val="accent5"/>
              </a:solidFill>
            </a:endParaRPr>
          </a:p>
        </p:txBody>
      </p:sp>
      <p:pic>
        <p:nvPicPr>
          <p:cNvPr id="4" name="Picture 3" descr="DWP logo">
            <a:extLst>
              <a:ext uri="{FF2B5EF4-FFF2-40B4-BE49-F238E27FC236}">
                <a16:creationId xmlns:a16="http://schemas.microsoft.com/office/drawing/2014/main" id="{978103DB-45D2-4316-BEAD-114E6DBA6A5E}"/>
              </a:ext>
            </a:extLst>
          </p:cNvPr>
          <p:cNvPicPr>
            <a:picLocks noChangeAspect="1"/>
          </p:cNvPicPr>
          <p:nvPr/>
        </p:nvPicPr>
        <p:blipFill>
          <a:blip r:embed="rId2"/>
          <a:stretch>
            <a:fillRect/>
          </a:stretch>
        </p:blipFill>
        <p:spPr>
          <a:xfrm>
            <a:off x="6355138" y="5102823"/>
            <a:ext cx="4761389" cy="1359526"/>
          </a:xfrm>
          <a:prstGeom prst="rect">
            <a:avLst/>
          </a:prstGeom>
        </p:spPr>
      </p:pic>
    </p:spTree>
    <p:extLst>
      <p:ext uri="{BB962C8B-B14F-4D97-AF65-F5344CB8AC3E}">
        <p14:creationId xmlns:p14="http://schemas.microsoft.com/office/powerpoint/2010/main" val="2032982583"/>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5BEA-ABEA-489C-B1AE-BAC25569BC22}"/>
              </a:ext>
            </a:extLst>
          </p:cNvPr>
          <p:cNvSpPr>
            <a:spLocks noGrp="1"/>
          </p:cNvSpPr>
          <p:nvPr>
            <p:ph type="title"/>
          </p:nvPr>
        </p:nvSpPr>
        <p:spPr>
          <a:xfrm>
            <a:off x="546339" y="273788"/>
            <a:ext cx="11099323" cy="783736"/>
          </a:xfrm>
        </p:spPr>
        <p:txBody>
          <a:bodyPr>
            <a:normAutofit/>
          </a:bodyPr>
          <a:lstStyle/>
          <a:p>
            <a:r>
              <a:rPr lang="en-GB" dirty="0"/>
              <a:t> Case Study 1 </a:t>
            </a:r>
          </a:p>
        </p:txBody>
      </p:sp>
      <p:sp>
        <p:nvSpPr>
          <p:cNvPr id="3" name="Text Placeholder 2">
            <a:extLst>
              <a:ext uri="{FF2B5EF4-FFF2-40B4-BE49-F238E27FC236}">
                <a16:creationId xmlns:a16="http://schemas.microsoft.com/office/drawing/2014/main" id="{BA4B79C7-EFC6-49E5-9F76-1BD28BCAFC72}"/>
              </a:ext>
            </a:extLst>
          </p:cNvPr>
          <p:cNvSpPr>
            <a:spLocks noGrp="1"/>
          </p:cNvSpPr>
          <p:nvPr>
            <p:ph type="body" idx="1"/>
          </p:nvPr>
        </p:nvSpPr>
        <p:spPr>
          <a:xfrm>
            <a:off x="546338" y="1144988"/>
            <a:ext cx="11099323" cy="3347499"/>
          </a:xfrm>
        </p:spPr>
        <p:txBody>
          <a:bodyPr>
            <a:normAutofit/>
          </a:bodyPr>
          <a:lstStyle/>
          <a:p>
            <a:r>
              <a:rPr lang="en-GB" sz="2000" dirty="0">
                <a:solidFill>
                  <a:srgbClr val="0070C0"/>
                </a:solidFill>
              </a:rPr>
              <a:t>Single parent Kim has 2 children aged 4 and 12 years old. Kim met with an advisor at her local Foodbank having recently been offered a job at 16 hours per week for £10 per hour. Kim was concerned about how this change would impact her household income</a:t>
            </a:r>
          </a:p>
          <a:p>
            <a:r>
              <a:rPr lang="en-GB" sz="2000" b="1" dirty="0">
                <a:solidFill>
                  <a:srgbClr val="0070C0"/>
                </a:solidFill>
              </a:rPr>
              <a:t>Benefit Check </a:t>
            </a:r>
          </a:p>
          <a:p>
            <a:r>
              <a:rPr lang="en-GB" sz="2000" dirty="0">
                <a:solidFill>
                  <a:srgbClr val="0070C0"/>
                </a:solidFill>
              </a:rPr>
              <a:t>At present Kim is in receipt of Universal Credit Standard Allowance, Child Element x2, Housing Costs along with Child Benefit and Scottish Child Payment (eligibility changed 14.11.22)</a:t>
            </a:r>
          </a:p>
          <a:p>
            <a:r>
              <a:rPr lang="en-GB" sz="2000" dirty="0">
                <a:solidFill>
                  <a:srgbClr val="0070C0"/>
                </a:solidFill>
              </a:rPr>
              <a:t>Following a benefit calculation our advisor was able to provide Kim with entitlement should she decided to take the job. </a:t>
            </a:r>
          </a:p>
          <a:p>
            <a:r>
              <a:rPr lang="en-GB" sz="2000" b="1" dirty="0">
                <a:solidFill>
                  <a:srgbClr val="0070C0"/>
                </a:solidFill>
              </a:rPr>
              <a:t>Better off calculation </a:t>
            </a:r>
            <a:r>
              <a:rPr lang="en-GB" sz="2000" dirty="0">
                <a:solidFill>
                  <a:srgbClr val="0070C0"/>
                </a:solidFill>
              </a:rPr>
              <a:t>- </a:t>
            </a:r>
          </a:p>
        </p:txBody>
      </p:sp>
      <p:pic>
        <p:nvPicPr>
          <p:cNvPr id="7" name="Picture 6" descr="A before and after better-off scenario ">
            <a:extLst>
              <a:ext uri="{FF2B5EF4-FFF2-40B4-BE49-F238E27FC236}">
                <a16:creationId xmlns:a16="http://schemas.microsoft.com/office/drawing/2014/main" id="{36AD1224-4CBC-4DE1-99AB-330BE73DBC0F}"/>
              </a:ext>
            </a:extLst>
          </p:cNvPr>
          <p:cNvPicPr>
            <a:picLocks noChangeAspect="1"/>
          </p:cNvPicPr>
          <p:nvPr/>
        </p:nvPicPr>
        <p:blipFill>
          <a:blip r:embed="rId2"/>
          <a:stretch>
            <a:fillRect/>
          </a:stretch>
        </p:blipFill>
        <p:spPr>
          <a:xfrm>
            <a:off x="3275937" y="3888187"/>
            <a:ext cx="8608263" cy="2839151"/>
          </a:xfrm>
          <a:prstGeom prst="rect">
            <a:avLst/>
          </a:prstGeom>
        </p:spPr>
      </p:pic>
    </p:spTree>
    <p:extLst>
      <p:ext uri="{BB962C8B-B14F-4D97-AF65-F5344CB8AC3E}">
        <p14:creationId xmlns:p14="http://schemas.microsoft.com/office/powerpoint/2010/main" val="882329953"/>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55433-AAB2-440D-88E0-0411E2C0E2BD}"/>
              </a:ext>
            </a:extLst>
          </p:cNvPr>
          <p:cNvSpPr>
            <a:spLocks noGrp="1"/>
          </p:cNvSpPr>
          <p:nvPr>
            <p:ph type="title"/>
          </p:nvPr>
        </p:nvSpPr>
        <p:spPr>
          <a:xfrm>
            <a:off x="546339" y="-373711"/>
            <a:ext cx="11099323" cy="2043485"/>
          </a:xfrm>
        </p:spPr>
        <p:txBody>
          <a:bodyPr>
            <a:normAutofit/>
          </a:bodyPr>
          <a:lstStyle/>
          <a:p>
            <a:r>
              <a:rPr lang="en-GB" dirty="0"/>
              <a:t>Case Study 2 </a:t>
            </a:r>
          </a:p>
        </p:txBody>
      </p:sp>
      <p:sp>
        <p:nvSpPr>
          <p:cNvPr id="3" name="Text Placeholder 2">
            <a:extLst>
              <a:ext uri="{FF2B5EF4-FFF2-40B4-BE49-F238E27FC236}">
                <a16:creationId xmlns:a16="http://schemas.microsoft.com/office/drawing/2014/main" id="{6085C775-5269-4CC6-BFA1-D8AB23ACDF1E}"/>
              </a:ext>
            </a:extLst>
          </p:cNvPr>
          <p:cNvSpPr>
            <a:spLocks noGrp="1"/>
          </p:cNvSpPr>
          <p:nvPr>
            <p:ph type="body" idx="1"/>
          </p:nvPr>
        </p:nvSpPr>
        <p:spPr>
          <a:xfrm>
            <a:off x="517584" y="1001865"/>
            <a:ext cx="11099323" cy="3657600"/>
          </a:xfrm>
        </p:spPr>
        <p:txBody>
          <a:bodyPr>
            <a:normAutofit fontScale="92500" lnSpcReduction="20000"/>
          </a:bodyPr>
          <a:lstStyle/>
          <a:p>
            <a:r>
              <a:rPr lang="en-GB" sz="1900" dirty="0">
                <a:solidFill>
                  <a:srgbClr val="0070C0"/>
                </a:solidFill>
              </a:rPr>
              <a:t>Jim (77) telephoned seeking advice on any financial assistance he may be entitled to due to a recent change of circumstances.  Jim advised that his wife has been placed permanently into a residential nursing home as she has dementia and it was no longer safe for her to live independently at home.</a:t>
            </a:r>
          </a:p>
          <a:p>
            <a:r>
              <a:rPr lang="en-GB" sz="1900" dirty="0">
                <a:solidFill>
                  <a:srgbClr val="0070C0"/>
                </a:solidFill>
              </a:rPr>
              <a:t>Jim is concerned about the reduction in his income as his wife’s State Retirement Pension is paid directly to the Nursing Home and he is finding it difficult to manage. Jim also confirmed that there are no joint savings or capital. </a:t>
            </a:r>
          </a:p>
          <a:p>
            <a:r>
              <a:rPr lang="en-GB" sz="1900" dirty="0">
                <a:solidFill>
                  <a:srgbClr val="0070C0"/>
                </a:solidFill>
              </a:rPr>
              <a:t>Our advisor completed a benefit check for Jim and advised him that for benefit purposes he is now treated as a single claimant.</a:t>
            </a:r>
          </a:p>
          <a:p>
            <a:r>
              <a:rPr lang="en-GB" sz="1900" dirty="0">
                <a:solidFill>
                  <a:srgbClr val="0070C0"/>
                </a:solidFill>
              </a:rPr>
              <a:t>Jim's only income at present was State Retirement Pension of </a:t>
            </a:r>
            <a:r>
              <a:rPr lang="en-GB" sz="1900" b="1" dirty="0">
                <a:solidFill>
                  <a:srgbClr val="0070C0"/>
                </a:solidFill>
              </a:rPr>
              <a:t>£141.85 </a:t>
            </a:r>
            <a:r>
              <a:rPr lang="en-GB" sz="1900" dirty="0">
                <a:solidFill>
                  <a:srgbClr val="0070C0"/>
                </a:solidFill>
              </a:rPr>
              <a:t>per week and was struggling to cover rent and council tax. </a:t>
            </a:r>
          </a:p>
          <a:p>
            <a:r>
              <a:rPr lang="en-GB" sz="1900" b="1" dirty="0">
                <a:solidFill>
                  <a:srgbClr val="0070C0"/>
                </a:solidFill>
              </a:rPr>
              <a:t>Income Maximised </a:t>
            </a:r>
            <a:r>
              <a:rPr lang="en-GB" sz="1900" dirty="0">
                <a:solidFill>
                  <a:srgbClr val="0070C0"/>
                </a:solidFill>
              </a:rPr>
              <a:t>– </a:t>
            </a:r>
          </a:p>
          <a:p>
            <a:r>
              <a:rPr lang="en-GB" sz="1900" dirty="0">
                <a:solidFill>
                  <a:srgbClr val="FF0000"/>
                </a:solidFill>
              </a:rPr>
              <a:t>£143.23 better off</a:t>
            </a:r>
          </a:p>
        </p:txBody>
      </p:sp>
      <p:pic>
        <p:nvPicPr>
          <p:cNvPr id="5" name="Picture 4" descr="A list of various weekly entitlement ">
            <a:extLst>
              <a:ext uri="{FF2B5EF4-FFF2-40B4-BE49-F238E27FC236}">
                <a16:creationId xmlns:a16="http://schemas.microsoft.com/office/drawing/2014/main" id="{8B5F337A-74BE-4D97-B057-34F741907103}"/>
              </a:ext>
            </a:extLst>
          </p:cNvPr>
          <p:cNvPicPr>
            <a:picLocks noChangeAspect="1"/>
          </p:cNvPicPr>
          <p:nvPr/>
        </p:nvPicPr>
        <p:blipFill>
          <a:blip r:embed="rId2"/>
          <a:stretch>
            <a:fillRect/>
          </a:stretch>
        </p:blipFill>
        <p:spPr>
          <a:xfrm>
            <a:off x="3059781" y="3880237"/>
            <a:ext cx="8191314" cy="2977763"/>
          </a:xfrm>
          <a:prstGeom prst="rect">
            <a:avLst/>
          </a:prstGeom>
        </p:spPr>
      </p:pic>
    </p:spTree>
    <p:extLst>
      <p:ext uri="{BB962C8B-B14F-4D97-AF65-F5344CB8AC3E}">
        <p14:creationId xmlns:p14="http://schemas.microsoft.com/office/powerpoint/2010/main" val="4124248903"/>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itle 4"/>
          <p:cNvSpPr txBox="1">
            <a:spLocks noGrp="1"/>
          </p:cNvSpPr>
          <p:nvPr>
            <p:ph type="ctrTitle"/>
          </p:nvPr>
        </p:nvSpPr>
        <p:spPr>
          <a:xfrm>
            <a:off x="500933" y="262393"/>
            <a:ext cx="9032696" cy="3166607"/>
          </a:xfrm>
          <a:prstGeom prst="rect">
            <a:avLst/>
          </a:prstGeom>
        </p:spPr>
        <p:txBody>
          <a:bodyPr>
            <a:normAutofit fontScale="90000"/>
          </a:bodyPr>
          <a:lstStyle/>
          <a:p>
            <a:pPr defTabSz="859536">
              <a:defRPr sz="4230"/>
            </a:pPr>
            <a:r>
              <a:rPr lang="en-GB" dirty="0"/>
              <a:t>South Ayrshire Council</a:t>
            </a:r>
            <a:br>
              <a:rPr lang="en-GB" dirty="0"/>
            </a:br>
            <a:br>
              <a:rPr lang="en-GB" dirty="0"/>
            </a:br>
            <a:r>
              <a:rPr lang="en-GB" dirty="0"/>
              <a:t>Information and Advice Hub </a:t>
            </a:r>
            <a:br>
              <a:rPr lang="en-GB" dirty="0"/>
            </a:br>
            <a:br>
              <a:rPr lang="en-GB" dirty="0"/>
            </a:br>
            <a:r>
              <a:rPr lang="en-GB" dirty="0"/>
              <a:t>Managing Outgoings Through Effective Budget Planning</a:t>
            </a:r>
          </a:p>
        </p:txBody>
      </p:sp>
      <p:pic>
        <p:nvPicPr>
          <p:cNvPr id="2" name="Picture 1" descr="service logo">
            <a:extLst>
              <a:ext uri="{FF2B5EF4-FFF2-40B4-BE49-F238E27FC236}">
                <a16:creationId xmlns:a16="http://schemas.microsoft.com/office/drawing/2014/main" id="{CA1FF0A8-097E-4568-8BE8-C4BD58A49D8E}"/>
              </a:ext>
            </a:extLst>
          </p:cNvPr>
          <p:cNvPicPr>
            <a:picLocks noChangeAspect="1"/>
          </p:cNvPicPr>
          <p:nvPr/>
        </p:nvPicPr>
        <p:blipFill>
          <a:blip r:embed="rId2"/>
          <a:stretch>
            <a:fillRect/>
          </a:stretch>
        </p:blipFill>
        <p:spPr>
          <a:xfrm>
            <a:off x="4770634" y="3726951"/>
            <a:ext cx="2992348" cy="2992348"/>
          </a:xfrm>
          <a:prstGeom prst="rect">
            <a:avLst/>
          </a:prstGeom>
        </p:spPr>
      </p:pic>
    </p:spTree>
    <p:extLst>
      <p:ext uri="{BB962C8B-B14F-4D97-AF65-F5344CB8AC3E}">
        <p14:creationId xmlns:p14="http://schemas.microsoft.com/office/powerpoint/2010/main" val="3002501499"/>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8035864-B246-437E-BDB4-05BB4C896439}"/>
              </a:ext>
            </a:extLst>
          </p:cNvPr>
          <p:cNvSpPr>
            <a:spLocks noGrp="1"/>
          </p:cNvSpPr>
          <p:nvPr>
            <p:ph type="body" idx="1"/>
          </p:nvPr>
        </p:nvSpPr>
        <p:spPr>
          <a:xfrm>
            <a:off x="403215" y="1041621"/>
            <a:ext cx="11099323" cy="4578754"/>
          </a:xfrm>
        </p:spPr>
        <p:txBody>
          <a:bodyPr>
            <a:normAutofit fontScale="85000" lnSpcReduction="10000"/>
          </a:bodyPr>
          <a:lstStyle/>
          <a:p>
            <a:pPr algn="l" fontAlgn="base"/>
            <a:endParaRPr lang="en-GB" b="0" i="0" dirty="0">
              <a:solidFill>
                <a:srgbClr val="333333"/>
              </a:solidFill>
              <a:effectLst/>
              <a:latin typeface="Arial" panose="020B0604020202020204" pitchFamily="34" charset="0"/>
            </a:endParaRPr>
          </a:p>
          <a:p>
            <a:pPr algn="l" fontAlgn="base"/>
            <a:r>
              <a:rPr lang="en-GB" sz="1800" dirty="0">
                <a:solidFill>
                  <a:srgbClr val="0070C0"/>
                </a:solidFill>
              </a:rPr>
              <a:t>Creating a budget is the first step towards taking control of your finances and getting your situation back on track. Budgeting helps you to see where your money is going, so it’s easier to make sure that you’ve covered all of your priority bills.</a:t>
            </a:r>
          </a:p>
          <a:p>
            <a:pPr algn="l" fontAlgn="base"/>
            <a:endParaRPr lang="en-GB" sz="1800" dirty="0">
              <a:solidFill>
                <a:srgbClr val="0070C0"/>
              </a:solidFill>
            </a:endParaRPr>
          </a:p>
          <a:p>
            <a:pPr algn="l" fontAlgn="base"/>
            <a:r>
              <a:rPr lang="en-GB" sz="1800" dirty="0">
                <a:solidFill>
                  <a:srgbClr val="0070C0"/>
                </a:solidFill>
              </a:rPr>
              <a:t>Budgeting is the best way to see where savings can be made. As most household bills and debt payments are made monthly we suggest that people change all the figures in their budget to monthly amounts to make it easier to see the outcome.</a:t>
            </a:r>
          </a:p>
          <a:p>
            <a:pPr algn="l" fontAlgn="base"/>
            <a:endParaRPr lang="en-GB" sz="1800" dirty="0">
              <a:solidFill>
                <a:srgbClr val="0070C0"/>
              </a:solidFill>
            </a:endParaRPr>
          </a:p>
          <a:p>
            <a:pPr fontAlgn="base"/>
            <a:r>
              <a:rPr lang="en-GB" sz="1800" dirty="0">
                <a:solidFill>
                  <a:srgbClr val="0070C0"/>
                </a:solidFill>
              </a:rPr>
              <a:t>Setting up a budget means you are:</a:t>
            </a:r>
          </a:p>
          <a:p>
            <a:pPr fontAlgn="base"/>
            <a:endParaRPr lang="en-GB" sz="1800" dirty="0">
              <a:solidFill>
                <a:srgbClr val="0070C0"/>
              </a:solidFill>
            </a:endParaRPr>
          </a:p>
          <a:p>
            <a:pPr marL="285750" indent="-285750" fontAlgn="base">
              <a:buFont typeface="Wingdings" panose="05000000000000000000" pitchFamily="2" charset="2"/>
              <a:buChar char="Ø"/>
            </a:pPr>
            <a:r>
              <a:rPr lang="en-GB" sz="1800" dirty="0">
                <a:solidFill>
                  <a:srgbClr val="0070C0"/>
                </a:solidFill>
              </a:rPr>
              <a:t>less likely to end up in debt</a:t>
            </a:r>
          </a:p>
          <a:p>
            <a:pPr marL="285750" indent="-285750" fontAlgn="base">
              <a:buFont typeface="Wingdings" panose="05000000000000000000" pitchFamily="2" charset="2"/>
              <a:buChar char="Ø"/>
            </a:pPr>
            <a:r>
              <a:rPr lang="en-GB" sz="1800" dirty="0">
                <a:solidFill>
                  <a:srgbClr val="0070C0"/>
                </a:solidFill>
              </a:rPr>
              <a:t>less likely to get caught out by unexpected costs</a:t>
            </a:r>
          </a:p>
          <a:p>
            <a:pPr marL="285750" indent="-285750" fontAlgn="base">
              <a:buFont typeface="Wingdings" panose="05000000000000000000" pitchFamily="2" charset="2"/>
              <a:buChar char="Ø"/>
            </a:pPr>
            <a:r>
              <a:rPr lang="en-GB" sz="1800" dirty="0">
                <a:solidFill>
                  <a:srgbClr val="0070C0"/>
                </a:solidFill>
              </a:rPr>
              <a:t>more likely to be able to maintain a good credit rating</a:t>
            </a:r>
          </a:p>
          <a:p>
            <a:pPr marL="285750" indent="-285750" fontAlgn="base">
              <a:buFont typeface="Wingdings" panose="05000000000000000000" pitchFamily="2" charset="2"/>
              <a:buChar char="Ø"/>
            </a:pPr>
            <a:r>
              <a:rPr lang="en-GB" sz="1800" dirty="0">
                <a:solidFill>
                  <a:srgbClr val="0070C0"/>
                </a:solidFill>
              </a:rPr>
              <a:t>more likely to be accepted for a mortgage or loan</a:t>
            </a:r>
          </a:p>
          <a:p>
            <a:pPr marL="285750" indent="-285750" fontAlgn="base">
              <a:buFont typeface="Wingdings" panose="05000000000000000000" pitchFamily="2" charset="2"/>
              <a:buChar char="Ø"/>
            </a:pPr>
            <a:r>
              <a:rPr lang="en-GB" sz="1800" dirty="0">
                <a:solidFill>
                  <a:srgbClr val="0070C0"/>
                </a:solidFill>
              </a:rPr>
              <a:t>able to spot areas where you can make savings</a:t>
            </a:r>
          </a:p>
          <a:p>
            <a:pPr algn="l" fontAlgn="base"/>
            <a:endParaRPr lang="en-GB" sz="1800" dirty="0">
              <a:solidFill>
                <a:srgbClr val="0070C0"/>
              </a:solidFill>
            </a:endParaRPr>
          </a:p>
        </p:txBody>
      </p:sp>
      <p:sp>
        <p:nvSpPr>
          <p:cNvPr id="7" name="Title 6">
            <a:extLst>
              <a:ext uri="{FF2B5EF4-FFF2-40B4-BE49-F238E27FC236}">
                <a16:creationId xmlns:a16="http://schemas.microsoft.com/office/drawing/2014/main" id="{8A2158AF-0529-4CE4-8669-4B21BAB6311A}"/>
              </a:ext>
            </a:extLst>
          </p:cNvPr>
          <p:cNvSpPr>
            <a:spLocks noGrp="1"/>
          </p:cNvSpPr>
          <p:nvPr>
            <p:ph type="title"/>
          </p:nvPr>
        </p:nvSpPr>
        <p:spPr>
          <a:xfrm>
            <a:off x="546340" y="103367"/>
            <a:ext cx="8446586" cy="1134259"/>
          </a:xfrm>
        </p:spPr>
        <p:txBody>
          <a:bodyPr>
            <a:normAutofit/>
          </a:bodyPr>
          <a:lstStyle/>
          <a:p>
            <a:r>
              <a:rPr lang="en-GB" dirty="0"/>
              <a:t>Effective Budget Planning </a:t>
            </a:r>
          </a:p>
        </p:txBody>
      </p:sp>
      <p:pic>
        <p:nvPicPr>
          <p:cNvPr id="6" name="Picture 5">
            <a:extLst>
              <a:ext uri="{FF2B5EF4-FFF2-40B4-BE49-F238E27FC236}">
                <a16:creationId xmlns:a16="http://schemas.microsoft.com/office/drawing/2014/main" id="{A7F422AA-1C1D-4AA4-A6FA-6B94CF981EFD}"/>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752522" y="3104971"/>
            <a:ext cx="2173986" cy="3258192"/>
          </a:xfrm>
          <a:prstGeom prst="rect">
            <a:avLst/>
          </a:prstGeom>
        </p:spPr>
      </p:pic>
    </p:spTree>
    <p:extLst>
      <p:ext uri="{BB962C8B-B14F-4D97-AF65-F5344CB8AC3E}">
        <p14:creationId xmlns:p14="http://schemas.microsoft.com/office/powerpoint/2010/main" val="2041232713"/>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366BB-B7EF-4BC9-829A-04D3C9A4C987}"/>
              </a:ext>
            </a:extLst>
          </p:cNvPr>
          <p:cNvSpPr>
            <a:spLocks noGrp="1"/>
          </p:cNvSpPr>
          <p:nvPr>
            <p:ph type="title"/>
          </p:nvPr>
        </p:nvSpPr>
        <p:spPr>
          <a:xfrm>
            <a:off x="517584" y="-286247"/>
            <a:ext cx="11099323" cy="1757548"/>
          </a:xfrm>
        </p:spPr>
        <p:txBody>
          <a:bodyPr>
            <a:normAutofit/>
          </a:bodyPr>
          <a:lstStyle/>
          <a:p>
            <a:r>
              <a:rPr lang="en-GB" dirty="0"/>
              <a:t>Creating a Budget </a:t>
            </a:r>
          </a:p>
        </p:txBody>
      </p:sp>
      <p:sp>
        <p:nvSpPr>
          <p:cNvPr id="3" name="Text Placeholder 2">
            <a:extLst>
              <a:ext uri="{FF2B5EF4-FFF2-40B4-BE49-F238E27FC236}">
                <a16:creationId xmlns:a16="http://schemas.microsoft.com/office/drawing/2014/main" id="{DDA61ADE-986A-4167-899B-61CE1E848125}"/>
              </a:ext>
            </a:extLst>
          </p:cNvPr>
          <p:cNvSpPr>
            <a:spLocks noGrp="1"/>
          </p:cNvSpPr>
          <p:nvPr>
            <p:ph type="body" idx="1"/>
          </p:nvPr>
        </p:nvSpPr>
        <p:spPr>
          <a:xfrm>
            <a:off x="517584" y="1471301"/>
            <a:ext cx="11099323" cy="4705665"/>
          </a:xfrm>
        </p:spPr>
        <p:txBody>
          <a:bodyPr/>
          <a:lstStyle/>
          <a:p>
            <a:pPr algn="l" fontAlgn="base"/>
            <a:r>
              <a:rPr lang="en-GB" sz="1800" b="1" dirty="0">
                <a:solidFill>
                  <a:srgbClr val="0070C0"/>
                </a:solidFill>
              </a:rPr>
              <a:t>Work out your total income</a:t>
            </a:r>
          </a:p>
          <a:p>
            <a:pPr algn="l" fontAlgn="base"/>
            <a:endParaRPr lang="en-GB" sz="1800" b="1" dirty="0">
              <a:solidFill>
                <a:srgbClr val="0070C0"/>
              </a:solidFill>
            </a:endParaRPr>
          </a:p>
          <a:p>
            <a:pPr marL="285750" indent="-285750" algn="l" fontAlgn="base">
              <a:buFont typeface="Wingdings" panose="05000000000000000000" pitchFamily="2" charset="2"/>
              <a:buChar char="Ø"/>
            </a:pPr>
            <a:r>
              <a:rPr lang="en-GB" sz="1800" dirty="0">
                <a:solidFill>
                  <a:srgbClr val="0070C0"/>
                </a:solidFill>
              </a:rPr>
              <a:t>Add together all the income you get each month. Make sure you include everything, whether its wages, benefits or pensions. If some of your income is paid weekly or 4 weekly, you’ll need to turn these figures into calendar monthly ones.</a:t>
            </a:r>
          </a:p>
          <a:p>
            <a:pPr marL="285750" indent="-285750" algn="l" fontAlgn="base">
              <a:buFont typeface="Wingdings" panose="05000000000000000000" pitchFamily="2" charset="2"/>
              <a:buChar char="Ø"/>
            </a:pPr>
            <a:endParaRPr lang="en-GB" sz="1800" dirty="0">
              <a:solidFill>
                <a:srgbClr val="0070C0"/>
              </a:solidFill>
            </a:endParaRPr>
          </a:p>
          <a:p>
            <a:pPr marL="285750" indent="-285750" algn="l" fontAlgn="base">
              <a:buFont typeface="Wingdings" panose="05000000000000000000" pitchFamily="2" charset="2"/>
              <a:buChar char="Ø"/>
            </a:pPr>
            <a:r>
              <a:rPr lang="en-GB" sz="1800" dirty="0">
                <a:solidFill>
                  <a:srgbClr val="0070C0"/>
                </a:solidFill>
              </a:rPr>
              <a:t>To do this you need to multiply the weekly figure by 52 and then divide this by 12. This will then give you a calendar monthly figure to include in your budget.</a:t>
            </a:r>
          </a:p>
          <a:p>
            <a:endParaRPr lang="en-GB" dirty="0"/>
          </a:p>
        </p:txBody>
      </p:sp>
      <p:pic>
        <p:nvPicPr>
          <p:cNvPr id="5" name="Picture 4">
            <a:extLst>
              <a:ext uri="{FF2B5EF4-FFF2-40B4-BE49-F238E27FC236}">
                <a16:creationId xmlns:a16="http://schemas.microsoft.com/office/drawing/2014/main" id="{BE5186FD-BE49-4F39-8E58-4ECFA2389077}"/>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519254" y="4611782"/>
            <a:ext cx="2833966" cy="1889680"/>
          </a:xfrm>
          <a:prstGeom prst="rect">
            <a:avLst/>
          </a:prstGeom>
        </p:spPr>
      </p:pic>
      <p:pic>
        <p:nvPicPr>
          <p:cNvPr id="6" name="Picture 5" descr="service logo">
            <a:extLst>
              <a:ext uri="{FF2B5EF4-FFF2-40B4-BE49-F238E27FC236}">
                <a16:creationId xmlns:a16="http://schemas.microsoft.com/office/drawing/2014/main" id="{A1CFD870-F058-4439-8B6B-C3BA4D583735}"/>
              </a:ext>
            </a:extLst>
          </p:cNvPr>
          <p:cNvPicPr>
            <a:picLocks noChangeAspect="1"/>
          </p:cNvPicPr>
          <p:nvPr/>
        </p:nvPicPr>
        <p:blipFill>
          <a:blip r:embed="rId3"/>
          <a:stretch>
            <a:fillRect/>
          </a:stretch>
        </p:blipFill>
        <p:spPr>
          <a:xfrm>
            <a:off x="9354890" y="4453210"/>
            <a:ext cx="2063183" cy="2069711"/>
          </a:xfrm>
          <a:prstGeom prst="rect">
            <a:avLst/>
          </a:prstGeom>
        </p:spPr>
      </p:pic>
    </p:spTree>
    <p:extLst>
      <p:ext uri="{BB962C8B-B14F-4D97-AF65-F5344CB8AC3E}">
        <p14:creationId xmlns:p14="http://schemas.microsoft.com/office/powerpoint/2010/main" val="3122863111"/>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itle 4"/>
          <p:cNvSpPr txBox="1">
            <a:spLocks noGrp="1"/>
          </p:cNvSpPr>
          <p:nvPr>
            <p:ph type="title"/>
          </p:nvPr>
        </p:nvSpPr>
        <p:spPr>
          <a:xfrm>
            <a:off x="1912188" y="339635"/>
            <a:ext cx="8324492" cy="740229"/>
          </a:xfrm>
          <a:prstGeom prst="rect">
            <a:avLst/>
          </a:prstGeom>
        </p:spPr>
        <p:txBody>
          <a:bodyPr>
            <a:normAutofit/>
          </a:bodyPr>
          <a:lstStyle/>
          <a:p>
            <a:pPr algn="ctr" defTabSz="822959">
              <a:defRPr sz="3239"/>
            </a:pPr>
            <a:r>
              <a:rPr lang="en-GB" dirty="0"/>
              <a:t>Who are we?  </a:t>
            </a:r>
            <a:endParaRPr dirty="0"/>
          </a:p>
        </p:txBody>
      </p:sp>
      <p:sp>
        <p:nvSpPr>
          <p:cNvPr id="57" name="Content Placeholder 5"/>
          <p:cNvSpPr txBox="1">
            <a:spLocks noGrp="1"/>
          </p:cNvSpPr>
          <p:nvPr>
            <p:ph type="body" sz="half" idx="1"/>
          </p:nvPr>
        </p:nvSpPr>
        <p:spPr>
          <a:xfrm>
            <a:off x="1912188" y="1166951"/>
            <a:ext cx="8324492" cy="3579221"/>
          </a:xfrm>
          <a:prstGeom prst="rect">
            <a:avLst/>
          </a:prstGeom>
        </p:spPr>
        <p:txBody>
          <a:bodyPr>
            <a:normAutofit lnSpcReduction="10000"/>
          </a:bodyPr>
          <a:lstStyle/>
          <a:p>
            <a:pPr fontAlgn="base">
              <a:lnSpc>
                <a:spcPct val="150000"/>
              </a:lnSpc>
            </a:pPr>
            <a:r>
              <a:rPr lang="en-GB" b="1" dirty="0">
                <a:solidFill>
                  <a:schemeClr val="accent5"/>
                </a:solidFill>
              </a:rPr>
              <a:t>A free, confidential, and impartial, information and advice service to people living in South Ayrshire.</a:t>
            </a:r>
          </a:p>
          <a:p>
            <a:pPr fontAlgn="base">
              <a:lnSpc>
                <a:spcPct val="150000"/>
              </a:lnSpc>
            </a:pPr>
            <a:r>
              <a:rPr lang="en-GB" dirty="0">
                <a:solidFill>
                  <a:schemeClr val="accent5"/>
                </a:solidFill>
              </a:rPr>
              <a:t>Our advisors are fully trained to deal with welfare rights and issues relating to money and debt advice. We can also refer to a number of partner agencies to ensure residents of South Ayrshire receive all of the support they need tailored to their individual circumstances.</a:t>
            </a:r>
            <a:r>
              <a:rPr lang="en-GB" dirty="0"/>
              <a:t> </a:t>
            </a:r>
          </a:p>
          <a:p>
            <a:endParaRPr dirty="0"/>
          </a:p>
        </p:txBody>
      </p:sp>
      <p:pic>
        <p:nvPicPr>
          <p:cNvPr id="2" name="Picture 1">
            <a:extLst>
              <a:ext uri="{FF2B5EF4-FFF2-40B4-BE49-F238E27FC236}">
                <a16:creationId xmlns:a16="http://schemas.microsoft.com/office/drawing/2014/main" id="{6516F00B-60BC-4935-B9D1-835D29351F1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545874" y="4411625"/>
            <a:ext cx="5690806" cy="2027384"/>
          </a:xfrm>
          <a:prstGeom prst="rect">
            <a:avLst/>
          </a:prstGeom>
        </p:spPr>
      </p:pic>
    </p:spTree>
    <p:extLst>
      <p:ext uri="{BB962C8B-B14F-4D97-AF65-F5344CB8AC3E}">
        <p14:creationId xmlns:p14="http://schemas.microsoft.com/office/powerpoint/2010/main" val="3734466383"/>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DE466-18D2-4FE7-BE2B-BCBE60D5C04E}"/>
              </a:ext>
            </a:extLst>
          </p:cNvPr>
          <p:cNvSpPr>
            <a:spLocks noGrp="1"/>
          </p:cNvSpPr>
          <p:nvPr>
            <p:ph type="title"/>
          </p:nvPr>
        </p:nvSpPr>
        <p:spPr>
          <a:xfrm>
            <a:off x="546339" y="71563"/>
            <a:ext cx="11099323" cy="1113181"/>
          </a:xfrm>
        </p:spPr>
        <p:txBody>
          <a:bodyPr>
            <a:normAutofit/>
          </a:bodyPr>
          <a:lstStyle/>
          <a:p>
            <a:r>
              <a:rPr lang="en-GB" dirty="0"/>
              <a:t>Creating a Budget</a:t>
            </a:r>
          </a:p>
        </p:txBody>
      </p:sp>
      <p:sp>
        <p:nvSpPr>
          <p:cNvPr id="3" name="Text Placeholder 2">
            <a:extLst>
              <a:ext uri="{FF2B5EF4-FFF2-40B4-BE49-F238E27FC236}">
                <a16:creationId xmlns:a16="http://schemas.microsoft.com/office/drawing/2014/main" id="{159A44D9-958A-44F4-B052-5E74D3A3A4D3}"/>
              </a:ext>
            </a:extLst>
          </p:cNvPr>
          <p:cNvSpPr>
            <a:spLocks noGrp="1"/>
          </p:cNvSpPr>
          <p:nvPr>
            <p:ph type="body" idx="1"/>
          </p:nvPr>
        </p:nvSpPr>
        <p:spPr>
          <a:xfrm>
            <a:off x="517584" y="1280160"/>
            <a:ext cx="11099323" cy="4896805"/>
          </a:xfrm>
        </p:spPr>
        <p:txBody>
          <a:bodyPr>
            <a:normAutofit/>
          </a:bodyPr>
          <a:lstStyle/>
          <a:p>
            <a:pPr fontAlgn="base">
              <a:lnSpc>
                <a:spcPct val="110000"/>
              </a:lnSpc>
            </a:pPr>
            <a:r>
              <a:rPr lang="en-GB" sz="1800" b="1" dirty="0">
                <a:solidFill>
                  <a:srgbClr val="0070C0"/>
                </a:solidFill>
              </a:rPr>
              <a:t>Make a list of everything you spend each month</a:t>
            </a:r>
          </a:p>
          <a:p>
            <a:pPr fontAlgn="base">
              <a:lnSpc>
                <a:spcPct val="110000"/>
              </a:lnSpc>
            </a:pPr>
            <a:endParaRPr lang="en-GB" sz="1800" b="1" dirty="0">
              <a:solidFill>
                <a:srgbClr val="0070C0"/>
              </a:solidFill>
            </a:endParaRPr>
          </a:p>
          <a:p>
            <a:pPr marL="285750" indent="-285750" fontAlgn="base">
              <a:lnSpc>
                <a:spcPct val="110000"/>
              </a:lnSpc>
              <a:buFont typeface="Wingdings" panose="05000000000000000000" pitchFamily="2" charset="2"/>
              <a:buChar char="Ø"/>
            </a:pPr>
            <a:r>
              <a:rPr lang="en-GB" sz="1800" dirty="0">
                <a:solidFill>
                  <a:srgbClr val="0070C0"/>
                </a:solidFill>
              </a:rPr>
              <a:t>Start with your priority bills, such as your mortgage, rent, council tax and utilities like gas and electricity. These are classed as priorities, because they have the most severe consequences if your payment is late or if you miss a payment. </a:t>
            </a:r>
          </a:p>
          <a:p>
            <a:pPr marL="285750" indent="-285750" fontAlgn="base">
              <a:lnSpc>
                <a:spcPct val="110000"/>
              </a:lnSpc>
              <a:buFont typeface="Wingdings" panose="05000000000000000000" pitchFamily="2" charset="2"/>
              <a:buChar char="Ø"/>
            </a:pPr>
            <a:r>
              <a:rPr lang="en-GB" sz="1800" dirty="0">
                <a:solidFill>
                  <a:srgbClr val="0070C0"/>
                </a:solidFill>
              </a:rPr>
              <a:t>Next, write down what you usually spend on living costs such as food, clothing and toiletries. Shopping receipts can help you work out what you typically spend on these items each month.</a:t>
            </a:r>
          </a:p>
          <a:p>
            <a:pPr marL="285750" indent="-285750" fontAlgn="base">
              <a:lnSpc>
                <a:spcPct val="110000"/>
              </a:lnSpc>
              <a:buFont typeface="Wingdings" panose="05000000000000000000" pitchFamily="2" charset="2"/>
              <a:buChar char="Ø"/>
            </a:pPr>
            <a:r>
              <a:rPr lang="en-GB" sz="1800" dirty="0">
                <a:solidFill>
                  <a:srgbClr val="0070C0"/>
                </a:solidFill>
              </a:rPr>
              <a:t>You need to include amounts for things that you only pay for once a year or less often, such as Christmas, car repairs or vets bills. To do this you need to divide the yearly cost by 12 to give you a monthly figure which you can include in your budget. You can then set this money aside until the bill is due.</a:t>
            </a:r>
          </a:p>
          <a:p>
            <a:endParaRPr lang="en-GB" dirty="0"/>
          </a:p>
        </p:txBody>
      </p:sp>
      <p:pic>
        <p:nvPicPr>
          <p:cNvPr id="4" name="Picture 3">
            <a:extLst>
              <a:ext uri="{FF2B5EF4-FFF2-40B4-BE49-F238E27FC236}">
                <a16:creationId xmlns:a16="http://schemas.microsoft.com/office/drawing/2014/main" id="{2A46EF30-3644-4497-9F6C-7EAA68560FD0}"/>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049556" y="4996507"/>
            <a:ext cx="3017689" cy="1710417"/>
          </a:xfrm>
          <a:prstGeom prst="rect">
            <a:avLst/>
          </a:prstGeom>
        </p:spPr>
      </p:pic>
      <p:pic>
        <p:nvPicPr>
          <p:cNvPr id="5" name="Picture 4" descr="service logo">
            <a:extLst>
              <a:ext uri="{FF2B5EF4-FFF2-40B4-BE49-F238E27FC236}">
                <a16:creationId xmlns:a16="http://schemas.microsoft.com/office/drawing/2014/main" id="{EF346FBE-1DE7-45BA-B769-C41FE1E86B33}"/>
              </a:ext>
            </a:extLst>
          </p:cNvPr>
          <p:cNvPicPr>
            <a:picLocks noChangeAspect="1"/>
          </p:cNvPicPr>
          <p:nvPr/>
        </p:nvPicPr>
        <p:blipFill>
          <a:blip r:embed="rId3"/>
          <a:stretch>
            <a:fillRect/>
          </a:stretch>
        </p:blipFill>
        <p:spPr>
          <a:xfrm>
            <a:off x="9700549" y="4861862"/>
            <a:ext cx="1973867" cy="1979706"/>
          </a:xfrm>
          <a:prstGeom prst="rect">
            <a:avLst/>
          </a:prstGeom>
        </p:spPr>
      </p:pic>
    </p:spTree>
    <p:extLst>
      <p:ext uri="{BB962C8B-B14F-4D97-AF65-F5344CB8AC3E}">
        <p14:creationId xmlns:p14="http://schemas.microsoft.com/office/powerpoint/2010/main" val="1803326282"/>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D691A-F022-494E-B70D-4854D7720295}"/>
              </a:ext>
            </a:extLst>
          </p:cNvPr>
          <p:cNvSpPr>
            <a:spLocks noGrp="1"/>
          </p:cNvSpPr>
          <p:nvPr>
            <p:ph type="title"/>
          </p:nvPr>
        </p:nvSpPr>
        <p:spPr>
          <a:xfrm>
            <a:off x="517585" y="-429370"/>
            <a:ext cx="7489378" cy="2051746"/>
          </a:xfrm>
        </p:spPr>
        <p:txBody>
          <a:bodyPr>
            <a:normAutofit/>
          </a:bodyPr>
          <a:lstStyle/>
          <a:p>
            <a:r>
              <a:rPr lang="en-GB" dirty="0"/>
              <a:t>Creating a Budget cont.</a:t>
            </a:r>
          </a:p>
        </p:txBody>
      </p:sp>
      <p:sp>
        <p:nvSpPr>
          <p:cNvPr id="3" name="Text Placeholder 2">
            <a:extLst>
              <a:ext uri="{FF2B5EF4-FFF2-40B4-BE49-F238E27FC236}">
                <a16:creationId xmlns:a16="http://schemas.microsoft.com/office/drawing/2014/main" id="{4DAEA8F9-727A-4C68-9BFA-09F866CD4628}"/>
              </a:ext>
            </a:extLst>
          </p:cNvPr>
          <p:cNvSpPr>
            <a:spLocks noGrp="1"/>
          </p:cNvSpPr>
          <p:nvPr>
            <p:ph type="body" idx="1"/>
          </p:nvPr>
        </p:nvSpPr>
        <p:spPr>
          <a:xfrm>
            <a:off x="517584" y="1383528"/>
            <a:ext cx="11099323" cy="4793438"/>
          </a:xfrm>
        </p:spPr>
        <p:txBody>
          <a:bodyPr/>
          <a:lstStyle/>
          <a:p>
            <a:pPr algn="l" fontAlgn="base"/>
            <a:r>
              <a:rPr lang="en-GB" sz="1800" b="1" dirty="0">
                <a:solidFill>
                  <a:srgbClr val="0070C0"/>
                </a:solidFill>
              </a:rPr>
              <a:t>Once you have worked out income and expenditure – surplus or deficit?</a:t>
            </a:r>
          </a:p>
          <a:p>
            <a:pPr algn="l" fontAlgn="base"/>
            <a:endParaRPr lang="en-GB" sz="1800" dirty="0">
              <a:solidFill>
                <a:srgbClr val="0070C0"/>
              </a:solidFill>
            </a:endParaRPr>
          </a:p>
          <a:p>
            <a:pPr marL="285750" indent="-285750" algn="l" fontAlgn="base">
              <a:buFont typeface="Wingdings" panose="05000000000000000000" pitchFamily="2" charset="2"/>
              <a:buChar char="Ø"/>
            </a:pPr>
            <a:r>
              <a:rPr lang="en-GB" sz="1800" dirty="0">
                <a:solidFill>
                  <a:srgbClr val="0070C0"/>
                </a:solidFill>
              </a:rPr>
              <a:t>If you’ve got any money left over after you’ve paid for everything you have a ‘budget surplus’. If you’re spending more money than you’ve got coming in you have a ‘budget deficit’.</a:t>
            </a:r>
          </a:p>
        </p:txBody>
      </p:sp>
      <p:pic>
        <p:nvPicPr>
          <p:cNvPr id="5" name="Picture 4" descr="service logo">
            <a:extLst>
              <a:ext uri="{FF2B5EF4-FFF2-40B4-BE49-F238E27FC236}">
                <a16:creationId xmlns:a16="http://schemas.microsoft.com/office/drawing/2014/main" id="{C0960E31-AD64-4890-834D-17F40D1DC10A}"/>
              </a:ext>
            </a:extLst>
          </p:cNvPr>
          <p:cNvPicPr>
            <a:picLocks noChangeAspect="1"/>
          </p:cNvPicPr>
          <p:nvPr/>
        </p:nvPicPr>
        <p:blipFill>
          <a:blip r:embed="rId2"/>
          <a:stretch>
            <a:fillRect/>
          </a:stretch>
        </p:blipFill>
        <p:spPr>
          <a:xfrm>
            <a:off x="9251923" y="3664351"/>
            <a:ext cx="1975275" cy="1975275"/>
          </a:xfrm>
          <a:prstGeom prst="rect">
            <a:avLst/>
          </a:prstGeom>
        </p:spPr>
      </p:pic>
      <p:pic>
        <p:nvPicPr>
          <p:cNvPr id="6" name="Picture 5">
            <a:extLst>
              <a:ext uri="{FF2B5EF4-FFF2-40B4-BE49-F238E27FC236}">
                <a16:creationId xmlns:a16="http://schemas.microsoft.com/office/drawing/2014/main" id="{3BE1AB1D-75E6-466D-A09C-F4D4C085F31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208557" y="3429000"/>
            <a:ext cx="4891958" cy="2445979"/>
          </a:xfrm>
          <a:prstGeom prst="rect">
            <a:avLst/>
          </a:prstGeom>
        </p:spPr>
      </p:pic>
    </p:spTree>
    <p:extLst>
      <p:ext uri="{BB962C8B-B14F-4D97-AF65-F5344CB8AC3E}">
        <p14:creationId xmlns:p14="http://schemas.microsoft.com/office/powerpoint/2010/main" val="1625701813"/>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D65FC-938E-489E-A400-CADCE1408F58}"/>
              </a:ext>
            </a:extLst>
          </p:cNvPr>
          <p:cNvSpPr>
            <a:spLocks noGrp="1"/>
          </p:cNvSpPr>
          <p:nvPr>
            <p:ph type="title"/>
          </p:nvPr>
        </p:nvSpPr>
        <p:spPr>
          <a:xfrm>
            <a:off x="546339" y="-111319"/>
            <a:ext cx="11099323" cy="1653871"/>
          </a:xfrm>
        </p:spPr>
        <p:txBody>
          <a:bodyPr>
            <a:normAutofit/>
          </a:bodyPr>
          <a:lstStyle/>
          <a:p>
            <a:r>
              <a:rPr lang="en-GB" dirty="0"/>
              <a:t>Budgeting Case Study</a:t>
            </a:r>
          </a:p>
        </p:txBody>
      </p:sp>
      <p:sp>
        <p:nvSpPr>
          <p:cNvPr id="3" name="Text Placeholder 2">
            <a:extLst>
              <a:ext uri="{FF2B5EF4-FFF2-40B4-BE49-F238E27FC236}">
                <a16:creationId xmlns:a16="http://schemas.microsoft.com/office/drawing/2014/main" id="{4279563F-BD5B-4966-BD2A-39A128F1089E}"/>
              </a:ext>
            </a:extLst>
          </p:cNvPr>
          <p:cNvSpPr>
            <a:spLocks noGrp="1"/>
          </p:cNvSpPr>
          <p:nvPr>
            <p:ph type="body" idx="1"/>
          </p:nvPr>
        </p:nvSpPr>
        <p:spPr>
          <a:xfrm>
            <a:off x="517584" y="1144988"/>
            <a:ext cx="11099323" cy="5031977"/>
          </a:xfrm>
        </p:spPr>
        <p:txBody>
          <a:bodyPr/>
          <a:lstStyle/>
          <a:p>
            <a:r>
              <a:rPr lang="en-GB" sz="1800" dirty="0">
                <a:solidFill>
                  <a:srgbClr val="0070C0"/>
                </a:solidFill>
              </a:rPr>
              <a:t>A recent enquiry we received was from a client who was very upset and struggling to meet his everyday costs, we sent out a blank budget planner which he then completed and returned with one full month’s bank statement.</a:t>
            </a:r>
          </a:p>
          <a:p>
            <a:r>
              <a:rPr lang="en-GB" sz="1800" dirty="0">
                <a:solidFill>
                  <a:srgbClr val="0070C0"/>
                </a:solidFill>
              </a:rPr>
              <a:t>The advisor reviewed his budget planner against his bank statement. The planner had showed him being able to meet his everyday costs with a surplus remaining. </a:t>
            </a:r>
          </a:p>
          <a:p>
            <a:r>
              <a:rPr lang="en-GB" sz="1800" dirty="0">
                <a:solidFill>
                  <a:srgbClr val="0070C0"/>
                </a:solidFill>
              </a:rPr>
              <a:t>On reviewing his bank statement it was picked up that he was spending a lot of money on takeaways and online gaming that he had not included in his budget. When the advisor brought this to his attention he did not realise that he was spending so much. Through further discussion with the advisor he made the informed choice to cut down on his spending in these areas. A new budget was completed which resulted in surplus income.</a:t>
            </a:r>
          </a:p>
          <a:p>
            <a:r>
              <a:rPr lang="en-GB" sz="1800" dirty="0">
                <a:solidFill>
                  <a:srgbClr val="0070C0"/>
                </a:solidFill>
              </a:rPr>
              <a:t>Customer stated he felt a sense of relief having taken control of his finances.  </a:t>
            </a:r>
          </a:p>
          <a:p>
            <a:endParaRPr lang="en-GB" sz="1800" dirty="0">
              <a:solidFill>
                <a:srgbClr val="0070C0"/>
              </a:solidFill>
            </a:endParaRPr>
          </a:p>
          <a:p>
            <a:endParaRPr lang="en-GB" sz="1800" dirty="0">
              <a:solidFill>
                <a:srgbClr val="0070C0"/>
              </a:solidFill>
            </a:endParaRPr>
          </a:p>
        </p:txBody>
      </p:sp>
      <p:pic>
        <p:nvPicPr>
          <p:cNvPr id="5" name="Picture 4">
            <a:extLst>
              <a:ext uri="{FF2B5EF4-FFF2-40B4-BE49-F238E27FC236}">
                <a16:creationId xmlns:a16="http://schemas.microsoft.com/office/drawing/2014/main" id="{19FDE67A-C606-4E2C-AB6F-C3DDAF7C1C82}"/>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201636" y="4692098"/>
            <a:ext cx="3516378" cy="1841095"/>
          </a:xfrm>
          <a:prstGeom prst="rect">
            <a:avLst/>
          </a:prstGeom>
        </p:spPr>
      </p:pic>
      <p:pic>
        <p:nvPicPr>
          <p:cNvPr id="6" name="Picture 5" descr="service logo">
            <a:extLst>
              <a:ext uri="{FF2B5EF4-FFF2-40B4-BE49-F238E27FC236}">
                <a16:creationId xmlns:a16="http://schemas.microsoft.com/office/drawing/2014/main" id="{2C9FBC26-1B97-44C2-B13C-A0A44BB902B1}"/>
              </a:ext>
            </a:extLst>
          </p:cNvPr>
          <p:cNvPicPr>
            <a:picLocks noChangeAspect="1"/>
          </p:cNvPicPr>
          <p:nvPr/>
        </p:nvPicPr>
        <p:blipFill>
          <a:blip r:embed="rId3"/>
          <a:stretch>
            <a:fillRect/>
          </a:stretch>
        </p:blipFill>
        <p:spPr>
          <a:xfrm>
            <a:off x="9223514" y="4499673"/>
            <a:ext cx="2153828" cy="2153828"/>
          </a:xfrm>
          <a:prstGeom prst="rect">
            <a:avLst/>
          </a:prstGeom>
        </p:spPr>
      </p:pic>
    </p:spTree>
    <p:extLst>
      <p:ext uri="{BB962C8B-B14F-4D97-AF65-F5344CB8AC3E}">
        <p14:creationId xmlns:p14="http://schemas.microsoft.com/office/powerpoint/2010/main" val="2673147582"/>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91D32-A692-440A-8061-113B88729A00}"/>
              </a:ext>
            </a:extLst>
          </p:cNvPr>
          <p:cNvSpPr>
            <a:spLocks noGrp="1"/>
          </p:cNvSpPr>
          <p:nvPr>
            <p:ph type="title"/>
          </p:nvPr>
        </p:nvSpPr>
        <p:spPr>
          <a:xfrm>
            <a:off x="546340" y="1"/>
            <a:ext cx="9885772" cy="1144988"/>
          </a:xfrm>
        </p:spPr>
        <p:txBody>
          <a:bodyPr>
            <a:normAutofit/>
          </a:bodyPr>
          <a:lstStyle/>
          <a:p>
            <a:r>
              <a:rPr lang="en-GB" dirty="0"/>
              <a:t>Money Advice </a:t>
            </a:r>
          </a:p>
        </p:txBody>
      </p:sp>
      <p:sp>
        <p:nvSpPr>
          <p:cNvPr id="3" name="Text Placeholder 2">
            <a:extLst>
              <a:ext uri="{FF2B5EF4-FFF2-40B4-BE49-F238E27FC236}">
                <a16:creationId xmlns:a16="http://schemas.microsoft.com/office/drawing/2014/main" id="{BCF4980D-88F9-447C-AB2C-39EB0689B754}"/>
              </a:ext>
            </a:extLst>
          </p:cNvPr>
          <p:cNvSpPr>
            <a:spLocks noGrp="1"/>
          </p:cNvSpPr>
          <p:nvPr>
            <p:ph type="body" idx="1"/>
          </p:nvPr>
        </p:nvSpPr>
        <p:spPr>
          <a:xfrm>
            <a:off x="517584" y="1367625"/>
            <a:ext cx="11099323" cy="4166484"/>
          </a:xfrm>
        </p:spPr>
        <p:txBody>
          <a:bodyPr>
            <a:normAutofit/>
          </a:bodyPr>
          <a:lstStyle/>
          <a:p>
            <a:r>
              <a:rPr lang="en-GB" sz="1800" dirty="0">
                <a:solidFill>
                  <a:srgbClr val="0070C0"/>
                </a:solidFill>
              </a:rPr>
              <a:t>If you are struggling to manage re-payments or have fallen into arrears we are here to help. </a:t>
            </a:r>
          </a:p>
          <a:p>
            <a:r>
              <a:rPr lang="en-GB" sz="1800" dirty="0">
                <a:solidFill>
                  <a:srgbClr val="0070C0"/>
                </a:solidFill>
              </a:rPr>
              <a:t>This includes, but not limited to:</a:t>
            </a:r>
          </a:p>
          <a:p>
            <a:pPr marL="342900" indent="-342900">
              <a:buFont typeface="Wingdings" panose="05000000000000000000" pitchFamily="2" charset="2"/>
              <a:buChar char="Ø"/>
            </a:pPr>
            <a:r>
              <a:rPr lang="en-GB" sz="1800" dirty="0">
                <a:solidFill>
                  <a:srgbClr val="0070C0"/>
                </a:solidFill>
              </a:rPr>
              <a:t>Loans</a:t>
            </a:r>
          </a:p>
          <a:p>
            <a:pPr marL="342900" indent="-342900">
              <a:buFont typeface="Wingdings" panose="05000000000000000000" pitchFamily="2" charset="2"/>
              <a:buChar char="Ø"/>
            </a:pPr>
            <a:r>
              <a:rPr lang="en-GB" sz="1800" dirty="0">
                <a:solidFill>
                  <a:srgbClr val="0070C0"/>
                </a:solidFill>
              </a:rPr>
              <a:t>Credit Cards</a:t>
            </a:r>
          </a:p>
          <a:p>
            <a:pPr marL="342900" indent="-342900">
              <a:buFont typeface="Wingdings" panose="05000000000000000000" pitchFamily="2" charset="2"/>
              <a:buChar char="Ø"/>
            </a:pPr>
            <a:r>
              <a:rPr lang="en-GB" sz="1800" dirty="0">
                <a:solidFill>
                  <a:srgbClr val="0070C0"/>
                </a:solidFill>
              </a:rPr>
              <a:t>Mortgage</a:t>
            </a:r>
          </a:p>
          <a:p>
            <a:pPr marL="342900" indent="-342900">
              <a:buFont typeface="Wingdings" panose="05000000000000000000" pitchFamily="2" charset="2"/>
              <a:buChar char="Ø"/>
            </a:pPr>
            <a:r>
              <a:rPr lang="en-GB" sz="1800" dirty="0">
                <a:solidFill>
                  <a:srgbClr val="0070C0"/>
                </a:solidFill>
              </a:rPr>
              <a:t>Car Finance</a:t>
            </a:r>
          </a:p>
          <a:p>
            <a:pPr marL="342900" indent="-342900">
              <a:buFont typeface="Wingdings" panose="05000000000000000000" pitchFamily="2" charset="2"/>
              <a:buChar char="Ø"/>
            </a:pPr>
            <a:r>
              <a:rPr lang="en-GB" sz="1800" dirty="0">
                <a:solidFill>
                  <a:srgbClr val="0070C0"/>
                </a:solidFill>
              </a:rPr>
              <a:t>Council Tax</a:t>
            </a:r>
          </a:p>
          <a:p>
            <a:pPr marL="342900" indent="-342900">
              <a:buFont typeface="Wingdings" panose="05000000000000000000" pitchFamily="2" charset="2"/>
              <a:buChar char="Ø"/>
            </a:pPr>
            <a:r>
              <a:rPr lang="en-GB" sz="1800" dirty="0">
                <a:solidFill>
                  <a:srgbClr val="0070C0"/>
                </a:solidFill>
              </a:rPr>
              <a:t>Gas and Electricity</a:t>
            </a:r>
          </a:p>
          <a:p>
            <a:pPr marL="342900" indent="-342900">
              <a:buFont typeface="Wingdings" panose="05000000000000000000" pitchFamily="2" charset="2"/>
              <a:buChar char="Ø"/>
            </a:pPr>
            <a:r>
              <a:rPr lang="en-GB" sz="1800" dirty="0">
                <a:solidFill>
                  <a:srgbClr val="0070C0"/>
                </a:solidFill>
              </a:rPr>
              <a:t>Catalogue Accounts</a:t>
            </a:r>
          </a:p>
        </p:txBody>
      </p:sp>
      <p:pic>
        <p:nvPicPr>
          <p:cNvPr id="5" name="Picture 4">
            <a:extLst>
              <a:ext uri="{FF2B5EF4-FFF2-40B4-BE49-F238E27FC236}">
                <a16:creationId xmlns:a16="http://schemas.microsoft.com/office/drawing/2014/main" id="{6F18B989-B46A-4D66-8C53-AEA316A14414}"/>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710929" y="2526714"/>
            <a:ext cx="2414225" cy="1804572"/>
          </a:xfrm>
          <a:prstGeom prst="rect">
            <a:avLst/>
          </a:prstGeom>
        </p:spPr>
      </p:pic>
      <p:pic>
        <p:nvPicPr>
          <p:cNvPr id="7" name="Picture 6">
            <a:extLst>
              <a:ext uri="{FF2B5EF4-FFF2-40B4-BE49-F238E27FC236}">
                <a16:creationId xmlns:a16="http://schemas.microsoft.com/office/drawing/2014/main" id="{5A1369B0-0B16-43F6-9AC1-FD93D939921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085865" y="5442668"/>
            <a:ext cx="1664352" cy="1060796"/>
          </a:xfrm>
          <a:prstGeom prst="rect">
            <a:avLst/>
          </a:prstGeom>
        </p:spPr>
      </p:pic>
      <p:pic>
        <p:nvPicPr>
          <p:cNvPr id="8" name="Picture 7">
            <a:extLst>
              <a:ext uri="{FF2B5EF4-FFF2-40B4-BE49-F238E27FC236}">
                <a16:creationId xmlns:a16="http://schemas.microsoft.com/office/drawing/2014/main" id="{439D2F46-C1D7-4A18-8B94-30C1724C104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456667" y="2380397"/>
            <a:ext cx="1950889" cy="1950889"/>
          </a:xfrm>
          <a:prstGeom prst="rect">
            <a:avLst/>
          </a:prstGeom>
        </p:spPr>
      </p:pic>
      <p:pic>
        <p:nvPicPr>
          <p:cNvPr id="9" name="Picture 8">
            <a:extLst>
              <a:ext uri="{FF2B5EF4-FFF2-40B4-BE49-F238E27FC236}">
                <a16:creationId xmlns:a16="http://schemas.microsoft.com/office/drawing/2014/main" id="{03A4C513-5972-451A-AB0D-F1C1D9EB33B5}"/>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183757" y="5147752"/>
            <a:ext cx="2490659" cy="1651356"/>
          </a:xfrm>
          <a:prstGeom prst="rect">
            <a:avLst/>
          </a:prstGeom>
        </p:spPr>
      </p:pic>
      <p:pic>
        <p:nvPicPr>
          <p:cNvPr id="10" name="Picture 9" descr="service logo">
            <a:extLst>
              <a:ext uri="{FF2B5EF4-FFF2-40B4-BE49-F238E27FC236}">
                <a16:creationId xmlns:a16="http://schemas.microsoft.com/office/drawing/2014/main" id="{AC1C6EB7-E7C0-420C-BD98-47AA428B86DC}"/>
              </a:ext>
            </a:extLst>
          </p:cNvPr>
          <p:cNvPicPr>
            <a:picLocks noChangeAspect="1"/>
          </p:cNvPicPr>
          <p:nvPr/>
        </p:nvPicPr>
        <p:blipFill>
          <a:blip r:embed="rId6"/>
          <a:stretch>
            <a:fillRect/>
          </a:stretch>
        </p:blipFill>
        <p:spPr>
          <a:xfrm>
            <a:off x="6713787" y="3375466"/>
            <a:ext cx="2154247" cy="2158643"/>
          </a:xfrm>
          <a:prstGeom prst="rect">
            <a:avLst/>
          </a:prstGeom>
        </p:spPr>
      </p:pic>
    </p:spTree>
    <p:extLst>
      <p:ext uri="{BB962C8B-B14F-4D97-AF65-F5344CB8AC3E}">
        <p14:creationId xmlns:p14="http://schemas.microsoft.com/office/powerpoint/2010/main" val="3437645367"/>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itle 4"/>
          <p:cNvSpPr txBox="1">
            <a:spLocks noGrp="1"/>
          </p:cNvSpPr>
          <p:nvPr>
            <p:ph type="ctrTitle"/>
          </p:nvPr>
        </p:nvSpPr>
        <p:spPr>
          <a:xfrm>
            <a:off x="500933" y="262393"/>
            <a:ext cx="9032696" cy="3166607"/>
          </a:xfrm>
          <a:prstGeom prst="rect">
            <a:avLst/>
          </a:prstGeom>
        </p:spPr>
        <p:txBody>
          <a:bodyPr>
            <a:normAutofit/>
          </a:bodyPr>
          <a:lstStyle/>
          <a:p>
            <a:pPr defTabSz="859536">
              <a:defRPr sz="4230"/>
            </a:pPr>
            <a:r>
              <a:rPr lang="en-GB" dirty="0"/>
              <a:t>South Ayrshire Council</a:t>
            </a:r>
            <a:br>
              <a:rPr lang="en-GB" dirty="0"/>
            </a:br>
            <a:br>
              <a:rPr lang="en-GB" dirty="0"/>
            </a:br>
            <a:r>
              <a:rPr lang="en-GB" dirty="0"/>
              <a:t>Information and Advice Hub </a:t>
            </a:r>
            <a:br>
              <a:rPr lang="en-GB" dirty="0"/>
            </a:br>
            <a:br>
              <a:rPr lang="en-GB" dirty="0"/>
            </a:br>
            <a:r>
              <a:rPr lang="en-GB" dirty="0"/>
              <a:t>Addressing Fuel Poverty </a:t>
            </a:r>
          </a:p>
        </p:txBody>
      </p:sp>
      <p:pic>
        <p:nvPicPr>
          <p:cNvPr id="2" name="Picture 1" descr="service logo">
            <a:extLst>
              <a:ext uri="{FF2B5EF4-FFF2-40B4-BE49-F238E27FC236}">
                <a16:creationId xmlns:a16="http://schemas.microsoft.com/office/drawing/2014/main" id="{CA1FF0A8-097E-4568-8BE8-C4BD58A49D8E}"/>
              </a:ext>
            </a:extLst>
          </p:cNvPr>
          <p:cNvPicPr>
            <a:picLocks noChangeAspect="1"/>
          </p:cNvPicPr>
          <p:nvPr/>
        </p:nvPicPr>
        <p:blipFill>
          <a:blip r:embed="rId2"/>
          <a:stretch>
            <a:fillRect/>
          </a:stretch>
        </p:blipFill>
        <p:spPr>
          <a:xfrm>
            <a:off x="4770634" y="3726951"/>
            <a:ext cx="2992348" cy="2992348"/>
          </a:xfrm>
          <a:prstGeom prst="rect">
            <a:avLst/>
          </a:prstGeom>
        </p:spPr>
      </p:pic>
    </p:spTree>
    <p:extLst>
      <p:ext uri="{BB962C8B-B14F-4D97-AF65-F5344CB8AC3E}">
        <p14:creationId xmlns:p14="http://schemas.microsoft.com/office/powerpoint/2010/main" val="4293506821"/>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67DD0-6E3E-4A42-A965-D2055CDDFDCC}"/>
              </a:ext>
            </a:extLst>
          </p:cNvPr>
          <p:cNvSpPr>
            <a:spLocks noGrp="1"/>
          </p:cNvSpPr>
          <p:nvPr>
            <p:ph type="title"/>
          </p:nvPr>
        </p:nvSpPr>
        <p:spPr>
          <a:xfrm>
            <a:off x="1933754" y="-339633"/>
            <a:ext cx="8324492" cy="2002726"/>
          </a:xfrm>
        </p:spPr>
        <p:txBody>
          <a:bodyPr>
            <a:normAutofit/>
          </a:bodyPr>
          <a:lstStyle/>
          <a:p>
            <a:r>
              <a:rPr lang="en-GB" dirty="0"/>
              <a:t>Addressing Fuel Poverty</a:t>
            </a:r>
          </a:p>
        </p:txBody>
      </p:sp>
      <p:sp>
        <p:nvSpPr>
          <p:cNvPr id="3" name="Text Placeholder 2">
            <a:extLst>
              <a:ext uri="{FF2B5EF4-FFF2-40B4-BE49-F238E27FC236}">
                <a16:creationId xmlns:a16="http://schemas.microsoft.com/office/drawing/2014/main" id="{8505A7E6-A2B2-4E46-899F-D01BAFCE6745}"/>
              </a:ext>
            </a:extLst>
          </p:cNvPr>
          <p:cNvSpPr>
            <a:spLocks noGrp="1"/>
          </p:cNvSpPr>
          <p:nvPr>
            <p:ph type="body" idx="1"/>
          </p:nvPr>
        </p:nvSpPr>
        <p:spPr>
          <a:xfrm>
            <a:off x="1912188" y="1463040"/>
            <a:ext cx="8324492" cy="4065694"/>
          </a:xfrm>
        </p:spPr>
        <p:txBody>
          <a:bodyPr>
            <a:normAutofit/>
          </a:bodyPr>
          <a:lstStyle/>
          <a:p>
            <a:r>
              <a:rPr lang="en-GB" sz="2000" b="1" dirty="0">
                <a:solidFill>
                  <a:schemeClr val="accent5"/>
                </a:solidFill>
              </a:rPr>
              <a:t>What is Fuel Poverty?</a:t>
            </a:r>
          </a:p>
          <a:p>
            <a:pPr marL="342900" indent="-342900">
              <a:buFont typeface="Wingdings" panose="05000000000000000000" pitchFamily="2" charset="2"/>
              <a:buChar char="Ø"/>
            </a:pPr>
            <a:r>
              <a:rPr lang="en-GB" sz="2000" dirty="0">
                <a:solidFill>
                  <a:schemeClr val="accent5"/>
                </a:solidFill>
              </a:rPr>
              <a:t>A household is in fuel poverty if the fuel costs necessary for the home in which members of the household live are more than 10% of the household’s income. </a:t>
            </a:r>
          </a:p>
          <a:p>
            <a:r>
              <a:rPr lang="en-GB" sz="2000" b="1" dirty="0">
                <a:solidFill>
                  <a:schemeClr val="accent5"/>
                </a:solidFill>
              </a:rPr>
              <a:t>			</a:t>
            </a:r>
          </a:p>
          <a:p>
            <a:endParaRPr lang="en-GB" sz="2000" dirty="0">
              <a:solidFill>
                <a:schemeClr val="accent5"/>
              </a:solidFill>
            </a:endParaRPr>
          </a:p>
          <a:p>
            <a:endParaRPr lang="en-GB" dirty="0"/>
          </a:p>
        </p:txBody>
      </p:sp>
      <p:pic>
        <p:nvPicPr>
          <p:cNvPr id="5" name="Picture 4" descr="Fuel Poverty causes - income, inefficent homes and high energy costs" title="Picture ">
            <a:extLst>
              <a:ext uri="{FF2B5EF4-FFF2-40B4-BE49-F238E27FC236}">
                <a16:creationId xmlns:a16="http://schemas.microsoft.com/office/drawing/2014/main" id="{9F135993-D5C9-4536-A041-BE2A3E7FE63B}"/>
              </a:ext>
              <a:ext uri="{C183D7F6-B498-43B3-948B-1728B52AA6E4}">
                <adec:decorative xmlns:adec="http://schemas.microsoft.com/office/drawing/2017/decorative" val="0"/>
              </a:ext>
            </a:extLst>
          </p:cNvPr>
          <p:cNvPicPr>
            <a:picLocks noChangeAspect="1"/>
          </p:cNvPicPr>
          <p:nvPr/>
        </p:nvPicPr>
        <p:blipFill>
          <a:blip r:embed="rId2"/>
          <a:stretch>
            <a:fillRect/>
          </a:stretch>
        </p:blipFill>
        <p:spPr>
          <a:xfrm>
            <a:off x="3344092" y="2929387"/>
            <a:ext cx="5251269" cy="3410453"/>
          </a:xfrm>
          <a:prstGeom prst="rect">
            <a:avLst/>
          </a:prstGeom>
        </p:spPr>
      </p:pic>
      <p:pic>
        <p:nvPicPr>
          <p:cNvPr id="6" name="Picture 5" descr="South Ayrshie Council Information and Advice Hub, Ask, Advice and Advocacy " title="Logo">
            <a:extLst>
              <a:ext uri="{FF2B5EF4-FFF2-40B4-BE49-F238E27FC236}">
                <a16:creationId xmlns:a16="http://schemas.microsoft.com/office/drawing/2014/main" id="{117D5F47-CE3A-40A4-B25D-BED692145B30}"/>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9076267" y="5362517"/>
            <a:ext cx="1308980" cy="1311651"/>
          </a:xfrm>
          <a:prstGeom prst="rect">
            <a:avLst/>
          </a:prstGeom>
        </p:spPr>
      </p:pic>
    </p:spTree>
    <p:extLst>
      <p:ext uri="{BB962C8B-B14F-4D97-AF65-F5344CB8AC3E}">
        <p14:creationId xmlns:p14="http://schemas.microsoft.com/office/powerpoint/2010/main" val="267659773"/>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4FB59-28FD-4423-9491-AA5B0B88F8D8}"/>
              </a:ext>
            </a:extLst>
          </p:cNvPr>
          <p:cNvSpPr>
            <a:spLocks noGrp="1"/>
          </p:cNvSpPr>
          <p:nvPr>
            <p:ph type="title"/>
          </p:nvPr>
        </p:nvSpPr>
        <p:spPr>
          <a:xfrm>
            <a:off x="546339" y="206735"/>
            <a:ext cx="11099323" cy="795130"/>
          </a:xfrm>
        </p:spPr>
        <p:txBody>
          <a:bodyPr>
            <a:normAutofit/>
          </a:bodyPr>
          <a:lstStyle/>
          <a:p>
            <a:r>
              <a:rPr lang="en-GB" dirty="0"/>
              <a:t>Addressing Fuel Poverty </a:t>
            </a:r>
            <a:r>
              <a:rPr lang="en-GB" dirty="0" err="1"/>
              <a:t>cont</a:t>
            </a:r>
            <a:endParaRPr lang="en-GB" dirty="0"/>
          </a:p>
        </p:txBody>
      </p:sp>
      <p:sp>
        <p:nvSpPr>
          <p:cNvPr id="3" name="Text Placeholder 2">
            <a:extLst>
              <a:ext uri="{FF2B5EF4-FFF2-40B4-BE49-F238E27FC236}">
                <a16:creationId xmlns:a16="http://schemas.microsoft.com/office/drawing/2014/main" id="{B77CBC08-0945-495D-AF07-0E315F91EFBD}"/>
              </a:ext>
            </a:extLst>
          </p:cNvPr>
          <p:cNvSpPr>
            <a:spLocks noGrp="1"/>
          </p:cNvSpPr>
          <p:nvPr>
            <p:ph type="body" idx="1"/>
          </p:nvPr>
        </p:nvSpPr>
        <p:spPr>
          <a:xfrm>
            <a:off x="392266" y="929156"/>
            <a:ext cx="3665551" cy="2990985"/>
          </a:xfrm>
        </p:spPr>
        <p:txBody>
          <a:bodyPr>
            <a:normAutofit/>
          </a:bodyPr>
          <a:lstStyle/>
          <a:p>
            <a:pPr marL="342900" indent="-342900">
              <a:buFont typeface="Wingdings" panose="05000000000000000000" pitchFamily="2" charset="2"/>
              <a:buChar char="Ø"/>
            </a:pPr>
            <a:endParaRPr lang="en-GB" dirty="0">
              <a:solidFill>
                <a:schemeClr val="accent5"/>
              </a:solidFill>
            </a:endParaRPr>
          </a:p>
          <a:p>
            <a:pPr marL="342900" indent="-342900">
              <a:buFont typeface="Wingdings" panose="05000000000000000000" pitchFamily="2" charset="2"/>
              <a:buChar char="Ø"/>
            </a:pPr>
            <a:r>
              <a:rPr lang="en-GB" sz="1800" kern="1200" dirty="0">
                <a:solidFill>
                  <a:schemeClr val="accent5"/>
                </a:solidFill>
                <a:latin typeface="+mn-lt"/>
                <a:ea typeface="+mn-ea"/>
                <a:cs typeface="+mn-cs"/>
              </a:rPr>
              <a:t>Winter Fuel Payment </a:t>
            </a:r>
          </a:p>
          <a:p>
            <a:pPr marL="342900" indent="-342900">
              <a:buFont typeface="Wingdings" panose="05000000000000000000" pitchFamily="2" charset="2"/>
              <a:buChar char="Ø"/>
            </a:pPr>
            <a:endParaRPr lang="en-GB" sz="1800" kern="1200" dirty="0">
              <a:solidFill>
                <a:schemeClr val="accent5"/>
              </a:solidFill>
              <a:latin typeface="+mn-lt"/>
              <a:ea typeface="+mn-ea"/>
              <a:cs typeface="+mn-cs"/>
            </a:endParaRPr>
          </a:p>
          <a:p>
            <a:pPr marL="342900" indent="-342900">
              <a:buFont typeface="Wingdings" panose="05000000000000000000" pitchFamily="2" charset="2"/>
              <a:buChar char="Ø"/>
            </a:pPr>
            <a:r>
              <a:rPr lang="en-GB" sz="1800" kern="1200" dirty="0">
                <a:solidFill>
                  <a:schemeClr val="accent5"/>
                </a:solidFill>
                <a:latin typeface="+mn-lt"/>
                <a:ea typeface="+mn-ea"/>
                <a:cs typeface="+mn-cs"/>
              </a:rPr>
              <a:t>Cold Weather Payment </a:t>
            </a:r>
          </a:p>
          <a:p>
            <a:pPr marL="342900" indent="-342900">
              <a:buFont typeface="Wingdings" panose="05000000000000000000" pitchFamily="2" charset="2"/>
              <a:buChar char="Ø"/>
            </a:pPr>
            <a:endParaRPr lang="en-GB" sz="1800" kern="1200" dirty="0">
              <a:solidFill>
                <a:schemeClr val="accent5"/>
              </a:solidFill>
              <a:latin typeface="+mn-lt"/>
              <a:ea typeface="+mn-ea"/>
              <a:cs typeface="+mn-cs"/>
            </a:endParaRPr>
          </a:p>
          <a:p>
            <a:pPr marL="342900" indent="-342900">
              <a:buFont typeface="Wingdings" panose="05000000000000000000" pitchFamily="2" charset="2"/>
              <a:buChar char="Ø"/>
            </a:pPr>
            <a:r>
              <a:rPr lang="en-GB" sz="1800" kern="1200" dirty="0">
                <a:solidFill>
                  <a:schemeClr val="accent5"/>
                </a:solidFill>
                <a:latin typeface="+mn-lt"/>
                <a:ea typeface="+mn-ea"/>
                <a:cs typeface="+mn-cs"/>
              </a:rPr>
              <a:t>Warm Home Discount </a:t>
            </a:r>
          </a:p>
        </p:txBody>
      </p:sp>
      <p:sp>
        <p:nvSpPr>
          <p:cNvPr id="8" name="TextBox 7">
            <a:extLst>
              <a:ext uri="{FF2B5EF4-FFF2-40B4-BE49-F238E27FC236}">
                <a16:creationId xmlns:a16="http://schemas.microsoft.com/office/drawing/2014/main" id="{03931228-4750-4050-B7BC-F333768F771A}"/>
              </a:ext>
            </a:extLst>
          </p:cNvPr>
          <p:cNvSpPr txBox="1"/>
          <p:nvPr/>
        </p:nvSpPr>
        <p:spPr>
          <a:xfrm>
            <a:off x="4253948" y="1334820"/>
            <a:ext cx="3275938" cy="25853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342900" indent="-342900">
              <a:buFont typeface="Wingdings" panose="05000000000000000000" pitchFamily="2" charset="2"/>
              <a:buChar char="Ø"/>
            </a:pPr>
            <a:r>
              <a:rPr lang="en-GB" dirty="0">
                <a:solidFill>
                  <a:schemeClr val="accent5"/>
                </a:solidFill>
              </a:rPr>
              <a:t>South Ayrshire Council – Household Boost Fund</a:t>
            </a:r>
          </a:p>
          <a:p>
            <a:pPr marL="342900" indent="-342900">
              <a:buFont typeface="Wingdings" panose="05000000000000000000" pitchFamily="2" charset="2"/>
              <a:buChar char="Ø"/>
            </a:pPr>
            <a:endParaRPr lang="en-GB" dirty="0">
              <a:solidFill>
                <a:schemeClr val="accent5"/>
              </a:solidFill>
            </a:endParaRPr>
          </a:p>
          <a:p>
            <a:pPr marL="342900" indent="-342900">
              <a:buFont typeface="Wingdings" panose="05000000000000000000" pitchFamily="2" charset="2"/>
              <a:buChar char="Ø"/>
            </a:pPr>
            <a:r>
              <a:rPr lang="en-GB" dirty="0">
                <a:solidFill>
                  <a:schemeClr val="accent5"/>
                </a:solidFill>
              </a:rPr>
              <a:t>Scottish Welfare Fund </a:t>
            </a:r>
          </a:p>
          <a:p>
            <a:pPr marL="342900" indent="-342900">
              <a:buFont typeface="Wingdings" panose="05000000000000000000" pitchFamily="2" charset="2"/>
              <a:buChar char="Ø"/>
            </a:pPr>
            <a:endParaRPr lang="en-GB" dirty="0">
              <a:solidFill>
                <a:schemeClr val="accent5"/>
              </a:solidFill>
            </a:endParaRPr>
          </a:p>
          <a:p>
            <a:pPr marL="342900" indent="-342900">
              <a:buFont typeface="Wingdings" panose="05000000000000000000" pitchFamily="2" charset="2"/>
              <a:buChar char="Ø"/>
            </a:pPr>
            <a:r>
              <a:rPr lang="en-GB" dirty="0">
                <a:solidFill>
                  <a:schemeClr val="accent5"/>
                </a:solidFill>
              </a:rPr>
              <a:t>Energy Bill Support Scheme </a:t>
            </a:r>
          </a:p>
          <a:p>
            <a:pPr marL="342900" indent="-342900">
              <a:buFont typeface="Wingdings" panose="05000000000000000000" pitchFamily="2" charset="2"/>
              <a:buChar char="Ø"/>
            </a:pPr>
            <a:endParaRPr lang="en-GB" dirty="0">
              <a:solidFill>
                <a:schemeClr val="accent5"/>
              </a:solidFill>
            </a:endParaRPr>
          </a:p>
          <a:p>
            <a:pPr marL="342900" indent="-342900">
              <a:buFont typeface="Wingdings" panose="05000000000000000000" pitchFamily="2" charset="2"/>
              <a:buChar char="Ø"/>
            </a:pPr>
            <a:r>
              <a:rPr lang="en-GB" dirty="0">
                <a:solidFill>
                  <a:schemeClr val="accent5"/>
                </a:solidFill>
              </a:rPr>
              <a:t>Cost of Living Payments </a:t>
            </a:r>
          </a:p>
        </p:txBody>
      </p:sp>
      <p:sp>
        <p:nvSpPr>
          <p:cNvPr id="10" name="TextBox 9">
            <a:extLst>
              <a:ext uri="{FF2B5EF4-FFF2-40B4-BE49-F238E27FC236}">
                <a16:creationId xmlns:a16="http://schemas.microsoft.com/office/drawing/2014/main" id="{183F6834-57B7-4A53-9EB4-E36E4093DF93}"/>
              </a:ext>
            </a:extLst>
          </p:cNvPr>
          <p:cNvSpPr txBox="1"/>
          <p:nvPr/>
        </p:nvSpPr>
        <p:spPr>
          <a:xfrm>
            <a:off x="7927450" y="1334820"/>
            <a:ext cx="3387256" cy="20313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342900" indent="-342900">
              <a:buFont typeface="Wingdings" panose="05000000000000000000" pitchFamily="2" charset="2"/>
              <a:buChar char="Ø"/>
            </a:pPr>
            <a:r>
              <a:rPr lang="en-GB" dirty="0">
                <a:solidFill>
                  <a:schemeClr val="accent5"/>
                </a:solidFill>
              </a:rPr>
              <a:t>Home Energy Scotland </a:t>
            </a:r>
          </a:p>
          <a:p>
            <a:endParaRPr lang="en-GB" dirty="0">
              <a:solidFill>
                <a:schemeClr val="accent5"/>
              </a:solidFill>
            </a:endParaRPr>
          </a:p>
          <a:p>
            <a:pPr marL="342900" indent="-342900">
              <a:buFont typeface="Wingdings" panose="05000000000000000000" pitchFamily="2" charset="2"/>
              <a:buChar char="Ø"/>
            </a:pPr>
            <a:endParaRPr lang="en-GB" dirty="0">
              <a:solidFill>
                <a:schemeClr val="accent5"/>
              </a:solidFill>
            </a:endParaRPr>
          </a:p>
          <a:p>
            <a:pPr marL="342900" indent="-342900">
              <a:buFont typeface="Wingdings" panose="05000000000000000000" pitchFamily="2" charset="2"/>
              <a:buChar char="Ø"/>
            </a:pPr>
            <a:r>
              <a:rPr lang="en-GB" dirty="0">
                <a:solidFill>
                  <a:schemeClr val="accent5"/>
                </a:solidFill>
              </a:rPr>
              <a:t>British Gas Energy Trust</a:t>
            </a:r>
          </a:p>
          <a:p>
            <a:endParaRPr lang="en-GB" dirty="0">
              <a:solidFill>
                <a:schemeClr val="accent5"/>
              </a:solidFill>
            </a:endParaRPr>
          </a:p>
          <a:p>
            <a:r>
              <a:rPr lang="en-GB" dirty="0">
                <a:solidFill>
                  <a:schemeClr val="accent5"/>
                </a:solidFill>
              </a:rPr>
              <a:t> </a:t>
            </a:r>
          </a:p>
          <a:p>
            <a:pPr marL="342900" indent="-342900">
              <a:buFont typeface="Wingdings" panose="05000000000000000000" pitchFamily="2" charset="2"/>
              <a:buChar char="Ø"/>
            </a:pPr>
            <a:r>
              <a:rPr lang="en-GB" dirty="0">
                <a:solidFill>
                  <a:schemeClr val="accent5"/>
                </a:solidFill>
              </a:rPr>
              <a:t>Energy Agency </a:t>
            </a:r>
          </a:p>
        </p:txBody>
      </p:sp>
      <p:pic>
        <p:nvPicPr>
          <p:cNvPr id="11" name="Picture 10" descr="corporate logo">
            <a:extLst>
              <a:ext uri="{FF2B5EF4-FFF2-40B4-BE49-F238E27FC236}">
                <a16:creationId xmlns:a16="http://schemas.microsoft.com/office/drawing/2014/main" id="{A160249E-43F8-468A-8E35-529037C6E0A7}"/>
              </a:ext>
            </a:extLst>
          </p:cNvPr>
          <p:cNvPicPr>
            <a:picLocks noChangeAspect="1"/>
          </p:cNvPicPr>
          <p:nvPr/>
        </p:nvPicPr>
        <p:blipFill>
          <a:blip r:embed="rId2"/>
          <a:stretch>
            <a:fillRect/>
          </a:stretch>
        </p:blipFill>
        <p:spPr>
          <a:xfrm>
            <a:off x="3568450" y="3920141"/>
            <a:ext cx="4848368" cy="2830516"/>
          </a:xfrm>
          <a:prstGeom prst="rect">
            <a:avLst/>
          </a:prstGeom>
        </p:spPr>
      </p:pic>
      <p:pic>
        <p:nvPicPr>
          <p:cNvPr id="12" name="Picture 11">
            <a:extLst>
              <a:ext uri="{FF2B5EF4-FFF2-40B4-BE49-F238E27FC236}">
                <a16:creationId xmlns:a16="http://schemas.microsoft.com/office/drawing/2014/main" id="{CD656B5A-F233-4583-8704-B168B76708B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663308" y="4218068"/>
            <a:ext cx="2982354" cy="1912388"/>
          </a:xfrm>
          <a:prstGeom prst="rect">
            <a:avLst/>
          </a:prstGeom>
        </p:spPr>
      </p:pic>
      <p:pic>
        <p:nvPicPr>
          <p:cNvPr id="13" name="Picture 12">
            <a:extLst>
              <a:ext uri="{FF2B5EF4-FFF2-40B4-BE49-F238E27FC236}">
                <a16:creationId xmlns:a16="http://schemas.microsoft.com/office/drawing/2014/main" id="{3B56425E-DE44-4941-8551-187F29F6401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52983" y="4218068"/>
            <a:ext cx="3395766" cy="2286198"/>
          </a:xfrm>
          <a:prstGeom prst="rect">
            <a:avLst/>
          </a:prstGeom>
        </p:spPr>
      </p:pic>
    </p:spTree>
    <p:extLst>
      <p:ext uri="{BB962C8B-B14F-4D97-AF65-F5344CB8AC3E}">
        <p14:creationId xmlns:p14="http://schemas.microsoft.com/office/powerpoint/2010/main" val="2465111672"/>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79D75-2B63-43C0-BE4D-0B5B9EACEF6C}"/>
              </a:ext>
            </a:extLst>
          </p:cNvPr>
          <p:cNvSpPr>
            <a:spLocks noGrp="1"/>
          </p:cNvSpPr>
          <p:nvPr>
            <p:ph type="title"/>
          </p:nvPr>
        </p:nvSpPr>
        <p:spPr>
          <a:xfrm>
            <a:off x="546339" y="95416"/>
            <a:ext cx="11099323" cy="1041621"/>
          </a:xfrm>
        </p:spPr>
        <p:txBody>
          <a:bodyPr>
            <a:normAutofit/>
          </a:bodyPr>
          <a:lstStyle/>
          <a:p>
            <a:r>
              <a:rPr lang="en-GB" dirty="0"/>
              <a:t>SAC Household Boost Fund </a:t>
            </a:r>
          </a:p>
        </p:txBody>
      </p:sp>
      <p:sp>
        <p:nvSpPr>
          <p:cNvPr id="3" name="Text Placeholder 2">
            <a:extLst>
              <a:ext uri="{FF2B5EF4-FFF2-40B4-BE49-F238E27FC236}">
                <a16:creationId xmlns:a16="http://schemas.microsoft.com/office/drawing/2014/main" id="{60EE0F5B-EF79-4E8C-85B1-AA7149DEAE19}"/>
              </a:ext>
            </a:extLst>
          </p:cNvPr>
          <p:cNvSpPr>
            <a:spLocks noGrp="1"/>
          </p:cNvSpPr>
          <p:nvPr>
            <p:ph type="body" idx="1"/>
          </p:nvPr>
        </p:nvSpPr>
        <p:spPr>
          <a:xfrm>
            <a:off x="517584" y="1232452"/>
            <a:ext cx="11099323" cy="4261899"/>
          </a:xfrm>
        </p:spPr>
        <p:txBody>
          <a:bodyPr>
            <a:normAutofit fontScale="77500" lnSpcReduction="20000"/>
          </a:bodyPr>
          <a:lstStyle/>
          <a:p>
            <a:r>
              <a:rPr lang="en-GB" dirty="0">
                <a:solidFill>
                  <a:srgbClr val="0070C0"/>
                </a:solidFill>
              </a:rPr>
              <a:t>The purpose of the Household boost fund is to support residents of South Ayrshire in the most need with food, energy, and other essential items during the cost-of-living crisis. Applications are limited to </a:t>
            </a:r>
            <a:r>
              <a:rPr lang="en-GB" b="1" dirty="0">
                <a:solidFill>
                  <a:srgbClr val="0070C0"/>
                </a:solidFill>
              </a:rPr>
              <a:t>one</a:t>
            </a:r>
            <a:r>
              <a:rPr lang="en-GB" dirty="0">
                <a:solidFill>
                  <a:srgbClr val="0070C0"/>
                </a:solidFill>
              </a:rPr>
              <a:t> per household.</a:t>
            </a:r>
          </a:p>
          <a:p>
            <a:endParaRPr lang="en-GB" dirty="0">
              <a:solidFill>
                <a:srgbClr val="0070C0"/>
              </a:solidFill>
            </a:endParaRPr>
          </a:p>
          <a:p>
            <a:pPr algn="l"/>
            <a:r>
              <a:rPr lang="en-GB" b="1" dirty="0">
                <a:solidFill>
                  <a:srgbClr val="0070C0"/>
                </a:solidFill>
              </a:rPr>
              <a:t>Eligibility</a:t>
            </a:r>
          </a:p>
          <a:p>
            <a:pPr marL="342900" indent="-342900" algn="l">
              <a:buFont typeface="Wingdings" panose="05000000000000000000" pitchFamily="2" charset="2"/>
              <a:buChar char="Ø"/>
            </a:pPr>
            <a:r>
              <a:rPr lang="en-GB" dirty="0">
                <a:solidFill>
                  <a:srgbClr val="0070C0"/>
                </a:solidFill>
              </a:rPr>
              <a:t>Resident of South Ayrshire</a:t>
            </a:r>
          </a:p>
          <a:p>
            <a:pPr marL="342900" indent="-342900" algn="l">
              <a:buFont typeface="Wingdings" panose="05000000000000000000" pitchFamily="2" charset="2"/>
              <a:buChar char="Ø"/>
            </a:pPr>
            <a:r>
              <a:rPr lang="en-GB" dirty="0">
                <a:solidFill>
                  <a:srgbClr val="0070C0"/>
                </a:solidFill>
              </a:rPr>
              <a:t>In financial hardship </a:t>
            </a:r>
          </a:p>
          <a:p>
            <a:pPr marL="342900" indent="-342900" algn="l">
              <a:buFont typeface="Wingdings" panose="05000000000000000000" pitchFamily="2" charset="2"/>
              <a:buChar char="Ø"/>
            </a:pPr>
            <a:r>
              <a:rPr lang="en-GB" dirty="0">
                <a:solidFill>
                  <a:srgbClr val="0070C0"/>
                </a:solidFill>
              </a:rPr>
              <a:t>Loss or reduction in hours/wage</a:t>
            </a:r>
          </a:p>
          <a:p>
            <a:pPr marL="342900" indent="-342900" algn="l">
              <a:buFont typeface="Wingdings" panose="05000000000000000000" pitchFamily="2" charset="2"/>
              <a:buChar char="Ø"/>
            </a:pPr>
            <a:r>
              <a:rPr lang="en-GB" dirty="0">
                <a:solidFill>
                  <a:srgbClr val="0070C0"/>
                </a:solidFill>
              </a:rPr>
              <a:t>Benefit dispute – sanction, delay in processing application or refusal of benefit</a:t>
            </a:r>
          </a:p>
          <a:p>
            <a:pPr marL="342900" indent="-342900" algn="l">
              <a:buFont typeface="Wingdings" panose="05000000000000000000" pitchFamily="2" charset="2"/>
              <a:buChar char="Ø"/>
            </a:pPr>
            <a:r>
              <a:rPr lang="en-GB" dirty="0">
                <a:solidFill>
                  <a:srgbClr val="0070C0"/>
                </a:solidFill>
              </a:rPr>
              <a:t>Relationship breakdown</a:t>
            </a:r>
          </a:p>
          <a:p>
            <a:pPr marL="342900" indent="-342900" algn="l">
              <a:buFont typeface="Wingdings" panose="05000000000000000000" pitchFamily="2" charset="2"/>
              <a:buChar char="Ø"/>
            </a:pPr>
            <a:r>
              <a:rPr lang="en-GB" dirty="0">
                <a:solidFill>
                  <a:srgbClr val="0070C0"/>
                </a:solidFill>
              </a:rPr>
              <a:t>Bereavement</a:t>
            </a:r>
          </a:p>
          <a:p>
            <a:pPr marL="342900" indent="-342900" algn="l">
              <a:buFont typeface="Wingdings" panose="05000000000000000000" pitchFamily="2" charset="2"/>
              <a:buChar char="Ø"/>
            </a:pPr>
            <a:r>
              <a:rPr lang="en-GB" dirty="0">
                <a:solidFill>
                  <a:srgbClr val="0070C0"/>
                </a:solidFill>
              </a:rPr>
              <a:t>Energy arrears/unable to afford monthly cost</a:t>
            </a:r>
          </a:p>
          <a:p>
            <a:pPr marL="342900" indent="-342900" algn="l">
              <a:buFont typeface="Wingdings" panose="05000000000000000000" pitchFamily="2" charset="2"/>
              <a:buChar char="Ø"/>
            </a:pPr>
            <a:r>
              <a:rPr lang="en-GB" dirty="0">
                <a:solidFill>
                  <a:srgbClr val="0070C0"/>
                </a:solidFill>
              </a:rPr>
              <a:t>Unable to properly feed themselves and family</a:t>
            </a:r>
          </a:p>
          <a:p>
            <a:pPr marL="342900" indent="-342900" algn="l">
              <a:buFont typeface="Wingdings" panose="05000000000000000000" pitchFamily="2" charset="2"/>
              <a:buChar char="Ø"/>
            </a:pPr>
            <a:r>
              <a:rPr lang="en-GB" dirty="0">
                <a:solidFill>
                  <a:srgbClr val="0070C0"/>
                </a:solidFill>
              </a:rPr>
              <a:t>Reports replying on credit to afford essentials such as food, gas and electric</a:t>
            </a:r>
          </a:p>
          <a:p>
            <a:endParaRPr lang="en-GB" dirty="0">
              <a:solidFill>
                <a:srgbClr val="000000"/>
              </a:solidFill>
              <a:latin typeface="Times New Roman" panose="02020603050405020304" pitchFamily="18" charset="0"/>
            </a:endParaRPr>
          </a:p>
          <a:p>
            <a:endParaRPr lang="en-GB" b="0" i="0" dirty="0">
              <a:solidFill>
                <a:srgbClr val="000000"/>
              </a:solidFill>
              <a:effectLst/>
              <a:latin typeface="Times New Roman" panose="02020603050405020304" pitchFamily="18" charset="0"/>
            </a:endParaRPr>
          </a:p>
          <a:p>
            <a:endParaRPr lang="en-GB" dirty="0">
              <a:solidFill>
                <a:srgbClr val="000000"/>
              </a:solidFill>
              <a:latin typeface="Times New Roman" panose="02020603050405020304" pitchFamily="18" charset="0"/>
            </a:endParaRPr>
          </a:p>
          <a:p>
            <a:endParaRPr lang="en-GB" dirty="0"/>
          </a:p>
        </p:txBody>
      </p:sp>
      <p:pic>
        <p:nvPicPr>
          <p:cNvPr id="4" name="Picture 3" descr="corporate logo">
            <a:extLst>
              <a:ext uri="{FF2B5EF4-FFF2-40B4-BE49-F238E27FC236}">
                <a16:creationId xmlns:a16="http://schemas.microsoft.com/office/drawing/2014/main" id="{29309EDD-893C-468B-A5EF-0D69EC543D5A}"/>
              </a:ext>
            </a:extLst>
          </p:cNvPr>
          <p:cNvPicPr>
            <a:picLocks noChangeAspect="1"/>
          </p:cNvPicPr>
          <p:nvPr/>
        </p:nvPicPr>
        <p:blipFill>
          <a:blip r:embed="rId2"/>
          <a:stretch>
            <a:fillRect/>
          </a:stretch>
        </p:blipFill>
        <p:spPr>
          <a:xfrm>
            <a:off x="8953037" y="4390879"/>
            <a:ext cx="3048264" cy="2206943"/>
          </a:xfrm>
          <a:prstGeom prst="rect">
            <a:avLst/>
          </a:prstGeom>
        </p:spPr>
      </p:pic>
      <p:pic>
        <p:nvPicPr>
          <p:cNvPr id="5" name="Picture 4" descr="service logo">
            <a:extLst>
              <a:ext uri="{FF2B5EF4-FFF2-40B4-BE49-F238E27FC236}">
                <a16:creationId xmlns:a16="http://schemas.microsoft.com/office/drawing/2014/main" id="{7D637DBD-B551-45C9-8E5A-9426234EE68D}"/>
              </a:ext>
            </a:extLst>
          </p:cNvPr>
          <p:cNvPicPr>
            <a:picLocks noChangeAspect="1"/>
          </p:cNvPicPr>
          <p:nvPr/>
        </p:nvPicPr>
        <p:blipFill>
          <a:blip r:embed="rId3"/>
          <a:stretch>
            <a:fillRect/>
          </a:stretch>
        </p:blipFill>
        <p:spPr>
          <a:xfrm>
            <a:off x="9780064" y="2075291"/>
            <a:ext cx="1836843" cy="1840591"/>
          </a:xfrm>
          <a:prstGeom prst="rect">
            <a:avLst/>
          </a:prstGeom>
        </p:spPr>
      </p:pic>
    </p:spTree>
    <p:extLst>
      <p:ext uri="{BB962C8B-B14F-4D97-AF65-F5344CB8AC3E}">
        <p14:creationId xmlns:p14="http://schemas.microsoft.com/office/powerpoint/2010/main" val="1998082335"/>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BAAA7-5862-46E3-9FFD-81DE6E29FB66}"/>
              </a:ext>
            </a:extLst>
          </p:cNvPr>
          <p:cNvSpPr>
            <a:spLocks noGrp="1"/>
          </p:cNvSpPr>
          <p:nvPr>
            <p:ph type="title"/>
          </p:nvPr>
        </p:nvSpPr>
        <p:spPr>
          <a:xfrm>
            <a:off x="546339" y="0"/>
            <a:ext cx="11099323" cy="1137037"/>
          </a:xfrm>
        </p:spPr>
        <p:txBody>
          <a:bodyPr>
            <a:normAutofit/>
          </a:bodyPr>
          <a:lstStyle/>
          <a:p>
            <a:r>
              <a:rPr lang="en-GB" dirty="0"/>
              <a:t>SAC Household Boost Fund </a:t>
            </a:r>
            <a:r>
              <a:rPr lang="en-GB" dirty="0" err="1"/>
              <a:t>cont</a:t>
            </a:r>
            <a:endParaRPr lang="en-GB" dirty="0"/>
          </a:p>
        </p:txBody>
      </p:sp>
      <p:sp>
        <p:nvSpPr>
          <p:cNvPr id="3" name="Text Placeholder 2">
            <a:extLst>
              <a:ext uri="{FF2B5EF4-FFF2-40B4-BE49-F238E27FC236}">
                <a16:creationId xmlns:a16="http://schemas.microsoft.com/office/drawing/2014/main" id="{D6FC33A7-007D-4CC1-B862-70A8F27A88E9}"/>
              </a:ext>
            </a:extLst>
          </p:cNvPr>
          <p:cNvSpPr>
            <a:spLocks noGrp="1"/>
          </p:cNvSpPr>
          <p:nvPr>
            <p:ph type="body" idx="1"/>
          </p:nvPr>
        </p:nvSpPr>
        <p:spPr>
          <a:xfrm>
            <a:off x="517584" y="1137037"/>
            <a:ext cx="11099323" cy="4293704"/>
          </a:xfrm>
        </p:spPr>
        <p:txBody>
          <a:bodyPr>
            <a:normAutofit/>
          </a:bodyPr>
          <a:lstStyle/>
          <a:p>
            <a:pPr algn="l"/>
            <a:r>
              <a:rPr lang="en-GB" sz="1700" b="1" dirty="0">
                <a:solidFill>
                  <a:srgbClr val="0070C0"/>
                </a:solidFill>
              </a:rPr>
              <a:t>Evidence Required </a:t>
            </a:r>
          </a:p>
          <a:p>
            <a:pPr algn="l"/>
            <a:endParaRPr lang="en-GB" sz="1700" b="1" dirty="0">
              <a:solidFill>
                <a:srgbClr val="0070C0"/>
              </a:solidFill>
            </a:endParaRPr>
          </a:p>
          <a:p>
            <a:pPr marL="342900" indent="-342900" algn="l">
              <a:buFont typeface="Wingdings" panose="05000000000000000000" pitchFamily="2" charset="2"/>
              <a:buChar char="Ø"/>
            </a:pPr>
            <a:r>
              <a:rPr lang="en-GB" sz="1700" dirty="0">
                <a:solidFill>
                  <a:srgbClr val="0070C0"/>
                </a:solidFill>
              </a:rPr>
              <a:t>Completion of a benefit check and budgeting assessment by IAAH that demonstrates financial hardship</a:t>
            </a:r>
          </a:p>
          <a:p>
            <a:pPr marL="342900" indent="-342900" algn="l">
              <a:buFont typeface="Wingdings" panose="05000000000000000000" pitchFamily="2" charset="2"/>
              <a:buChar char="Ø"/>
            </a:pPr>
            <a:r>
              <a:rPr lang="en-GB" sz="1700" dirty="0">
                <a:solidFill>
                  <a:srgbClr val="0070C0"/>
                </a:solidFill>
              </a:rPr>
              <a:t>Savings of less than £1000 per household </a:t>
            </a:r>
          </a:p>
          <a:p>
            <a:pPr marL="342900" indent="-342900" algn="l">
              <a:buFont typeface="Wingdings" panose="05000000000000000000" pitchFamily="2" charset="2"/>
              <a:buChar char="Ø"/>
            </a:pPr>
            <a:r>
              <a:rPr lang="en-GB" sz="1700" dirty="0">
                <a:solidFill>
                  <a:srgbClr val="0070C0"/>
                </a:solidFill>
              </a:rPr>
              <a:t>A full bank statement dated within the last 3 months, for audit purposes the bank statement must show clients name, address, sort code and account number</a:t>
            </a:r>
          </a:p>
          <a:p>
            <a:pPr marL="342900" indent="-342900" algn="l">
              <a:buFont typeface="Wingdings" panose="05000000000000000000" pitchFamily="2" charset="2"/>
              <a:buChar char="Ø"/>
            </a:pPr>
            <a:endParaRPr lang="en-GB" sz="1700" dirty="0">
              <a:solidFill>
                <a:srgbClr val="0070C0"/>
              </a:solidFill>
            </a:endParaRPr>
          </a:p>
          <a:p>
            <a:pPr algn="l"/>
            <a:r>
              <a:rPr lang="en-GB" sz="1700" b="1" dirty="0">
                <a:solidFill>
                  <a:srgbClr val="0070C0"/>
                </a:solidFill>
              </a:rPr>
              <a:t>Household Boost Fund Payments</a:t>
            </a:r>
            <a:endParaRPr lang="en-GB" sz="1700" dirty="0">
              <a:solidFill>
                <a:srgbClr val="0070C0"/>
              </a:solidFill>
            </a:endParaRPr>
          </a:p>
          <a:p>
            <a:pPr marL="285750" indent="-285750" algn="l">
              <a:buFont typeface="Wingdings" panose="05000000000000000000" pitchFamily="2" charset="2"/>
              <a:buChar char="Ø"/>
            </a:pPr>
            <a:r>
              <a:rPr lang="en-GB" sz="1700" dirty="0">
                <a:solidFill>
                  <a:srgbClr val="0070C0"/>
                </a:solidFill>
              </a:rPr>
              <a:t>£200 single</a:t>
            </a:r>
          </a:p>
          <a:p>
            <a:pPr marL="285750" indent="-285750" algn="l">
              <a:buFont typeface="Wingdings" panose="05000000000000000000" pitchFamily="2" charset="2"/>
              <a:buChar char="Ø"/>
            </a:pPr>
            <a:r>
              <a:rPr lang="en-GB" sz="1700" dirty="0">
                <a:solidFill>
                  <a:srgbClr val="0070C0"/>
                </a:solidFill>
              </a:rPr>
              <a:t>£350 couple or multiple household</a:t>
            </a:r>
          </a:p>
          <a:p>
            <a:pPr marL="285750" indent="-285750" algn="l">
              <a:buFont typeface="Wingdings" panose="05000000000000000000" pitchFamily="2" charset="2"/>
              <a:buChar char="Ø"/>
            </a:pPr>
            <a:r>
              <a:rPr lang="en-GB" sz="1700" dirty="0">
                <a:solidFill>
                  <a:srgbClr val="0070C0"/>
                </a:solidFill>
              </a:rPr>
              <a:t>£50 for each addition child in receipt of child benefit up to a maximum of 3 children</a:t>
            </a:r>
          </a:p>
          <a:p>
            <a:endParaRPr lang="en-GB" dirty="0"/>
          </a:p>
        </p:txBody>
      </p:sp>
      <p:pic>
        <p:nvPicPr>
          <p:cNvPr id="4" name="Picture 3">
            <a:extLst>
              <a:ext uri="{FF2B5EF4-FFF2-40B4-BE49-F238E27FC236}">
                <a16:creationId xmlns:a16="http://schemas.microsoft.com/office/drawing/2014/main" id="{5CBC28F5-6F48-47D8-ACF9-1AA3364BB25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8857620" y="4802800"/>
            <a:ext cx="3048264" cy="2028039"/>
          </a:xfrm>
          <a:prstGeom prst="rect">
            <a:avLst/>
          </a:prstGeom>
        </p:spPr>
      </p:pic>
      <p:pic>
        <p:nvPicPr>
          <p:cNvPr id="5" name="Picture 4">
            <a:extLst>
              <a:ext uri="{FF2B5EF4-FFF2-40B4-BE49-F238E27FC236}">
                <a16:creationId xmlns:a16="http://schemas.microsoft.com/office/drawing/2014/main" id="{46201E22-9ADB-4ADB-BE49-DDC10F30596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461176" y="3192235"/>
            <a:ext cx="1841152" cy="1841152"/>
          </a:xfrm>
          <a:prstGeom prst="rect">
            <a:avLst/>
          </a:prstGeom>
        </p:spPr>
      </p:pic>
    </p:spTree>
    <p:extLst>
      <p:ext uri="{BB962C8B-B14F-4D97-AF65-F5344CB8AC3E}">
        <p14:creationId xmlns:p14="http://schemas.microsoft.com/office/powerpoint/2010/main" val="1041029357"/>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78995-5F5C-4863-9F7B-0CDA3848DA18}"/>
              </a:ext>
            </a:extLst>
          </p:cNvPr>
          <p:cNvSpPr>
            <a:spLocks noGrp="1"/>
          </p:cNvSpPr>
          <p:nvPr>
            <p:ph type="title"/>
          </p:nvPr>
        </p:nvSpPr>
        <p:spPr>
          <a:xfrm>
            <a:off x="546339" y="1"/>
            <a:ext cx="11099323" cy="1033670"/>
          </a:xfrm>
        </p:spPr>
        <p:txBody>
          <a:bodyPr>
            <a:normAutofit/>
          </a:bodyPr>
          <a:lstStyle/>
          <a:p>
            <a:r>
              <a:rPr lang="en-GB" dirty="0"/>
              <a:t>Summary and Questions </a:t>
            </a:r>
          </a:p>
        </p:txBody>
      </p:sp>
      <p:sp>
        <p:nvSpPr>
          <p:cNvPr id="3" name="Text Placeholder 2">
            <a:extLst>
              <a:ext uri="{FF2B5EF4-FFF2-40B4-BE49-F238E27FC236}">
                <a16:creationId xmlns:a16="http://schemas.microsoft.com/office/drawing/2014/main" id="{002EA83A-4A79-4CDF-A645-38E49C0F3DB5}"/>
              </a:ext>
            </a:extLst>
          </p:cNvPr>
          <p:cNvSpPr>
            <a:spLocks noGrp="1"/>
          </p:cNvSpPr>
          <p:nvPr>
            <p:ph type="body" idx="1"/>
          </p:nvPr>
        </p:nvSpPr>
        <p:spPr>
          <a:xfrm>
            <a:off x="546338" y="1229265"/>
            <a:ext cx="11099323" cy="4033299"/>
          </a:xfrm>
        </p:spPr>
        <p:txBody>
          <a:bodyPr/>
          <a:lstStyle/>
          <a:p>
            <a:pPr marL="342900" indent="-342900">
              <a:buFont typeface="Wingdings" panose="05000000000000000000" pitchFamily="2" charset="2"/>
              <a:buChar char="Ø"/>
            </a:pPr>
            <a:r>
              <a:rPr lang="en-GB" dirty="0">
                <a:solidFill>
                  <a:schemeClr val="accent5"/>
                </a:solidFill>
              </a:rPr>
              <a:t>Our council commitment to closing the gap and reducing poverty and disadvantage by providing a full circle approach to advice and information</a:t>
            </a:r>
          </a:p>
          <a:p>
            <a:pPr marL="342900" indent="-342900">
              <a:buFont typeface="Wingdings" panose="05000000000000000000" pitchFamily="2" charset="2"/>
              <a:buChar char="Ø"/>
            </a:pPr>
            <a:endParaRPr lang="en-GB" dirty="0">
              <a:solidFill>
                <a:schemeClr val="accent5"/>
              </a:solidFill>
            </a:endParaRPr>
          </a:p>
          <a:p>
            <a:pPr marL="342900" indent="-342900">
              <a:buFont typeface="Wingdings" panose="05000000000000000000" pitchFamily="2" charset="2"/>
              <a:buChar char="Ø"/>
            </a:pPr>
            <a:r>
              <a:rPr lang="en-GB" dirty="0">
                <a:solidFill>
                  <a:schemeClr val="accent5"/>
                </a:solidFill>
              </a:rPr>
              <a:t>Maximising Income through Welfare Benefits</a:t>
            </a:r>
          </a:p>
          <a:p>
            <a:pPr marL="342900" indent="-342900">
              <a:buFont typeface="Wingdings" panose="05000000000000000000" pitchFamily="2" charset="2"/>
              <a:buChar char="Ø"/>
            </a:pPr>
            <a:endParaRPr lang="en-GB" dirty="0">
              <a:solidFill>
                <a:schemeClr val="accent5"/>
              </a:solidFill>
            </a:endParaRPr>
          </a:p>
          <a:p>
            <a:pPr marL="342900" indent="-342900">
              <a:buFont typeface="Wingdings" panose="05000000000000000000" pitchFamily="2" charset="2"/>
              <a:buChar char="Ø"/>
            </a:pPr>
            <a:r>
              <a:rPr lang="en-GB" dirty="0">
                <a:solidFill>
                  <a:schemeClr val="accent5"/>
                </a:solidFill>
              </a:rPr>
              <a:t>Managing outgoings through effective Budget Planning</a:t>
            </a:r>
          </a:p>
          <a:p>
            <a:pPr marL="342900" indent="-342900">
              <a:buFont typeface="Wingdings" panose="05000000000000000000" pitchFamily="2" charset="2"/>
              <a:buChar char="Ø"/>
            </a:pPr>
            <a:endParaRPr lang="en-GB" dirty="0">
              <a:solidFill>
                <a:schemeClr val="accent5"/>
              </a:solidFill>
            </a:endParaRPr>
          </a:p>
          <a:p>
            <a:pPr marL="342900" indent="-342900">
              <a:buFont typeface="Wingdings" panose="05000000000000000000" pitchFamily="2" charset="2"/>
              <a:buChar char="Ø"/>
            </a:pPr>
            <a:r>
              <a:rPr lang="en-GB" dirty="0">
                <a:solidFill>
                  <a:schemeClr val="accent5"/>
                </a:solidFill>
              </a:rPr>
              <a:t>Addressing Fuel Poverty</a:t>
            </a:r>
          </a:p>
          <a:p>
            <a:endParaRPr lang="en-GB" dirty="0"/>
          </a:p>
        </p:txBody>
      </p:sp>
      <p:pic>
        <p:nvPicPr>
          <p:cNvPr id="4" name="Picture 3" descr="service logo">
            <a:extLst>
              <a:ext uri="{FF2B5EF4-FFF2-40B4-BE49-F238E27FC236}">
                <a16:creationId xmlns:a16="http://schemas.microsoft.com/office/drawing/2014/main" id="{9C4E090A-1E40-4ED1-BEC3-D9A401F5A4C4}"/>
              </a:ext>
            </a:extLst>
          </p:cNvPr>
          <p:cNvPicPr>
            <a:picLocks noChangeAspect="1"/>
          </p:cNvPicPr>
          <p:nvPr/>
        </p:nvPicPr>
        <p:blipFill>
          <a:blip r:embed="rId2"/>
          <a:stretch>
            <a:fillRect/>
          </a:stretch>
        </p:blipFill>
        <p:spPr>
          <a:xfrm>
            <a:off x="8482587" y="3245915"/>
            <a:ext cx="2987299" cy="2993395"/>
          </a:xfrm>
          <a:prstGeom prst="rect">
            <a:avLst/>
          </a:prstGeom>
        </p:spPr>
      </p:pic>
    </p:spTree>
    <p:extLst>
      <p:ext uri="{BB962C8B-B14F-4D97-AF65-F5344CB8AC3E}">
        <p14:creationId xmlns:p14="http://schemas.microsoft.com/office/powerpoint/2010/main" val="491425860"/>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6DE7D-76E4-4598-A6E3-7829C3CB0016}"/>
              </a:ext>
              <a:ext uri="{C183D7F6-B498-43B3-948B-1728B52AA6E4}">
                <adec:decorative xmlns:adec="http://schemas.microsoft.com/office/drawing/2017/decorative" val="1"/>
              </a:ext>
            </a:extLst>
          </p:cNvPr>
          <p:cNvSpPr>
            <a:spLocks noGrp="1"/>
          </p:cNvSpPr>
          <p:nvPr>
            <p:ph type="title"/>
          </p:nvPr>
        </p:nvSpPr>
        <p:spPr>
          <a:xfrm>
            <a:off x="120109" y="-381663"/>
            <a:ext cx="9167013" cy="1796549"/>
          </a:xfrm>
        </p:spPr>
        <p:txBody>
          <a:bodyPr>
            <a:normAutofit/>
          </a:bodyPr>
          <a:lstStyle/>
          <a:p>
            <a:pPr algn="ctr"/>
            <a:r>
              <a:rPr lang="en-GB" dirty="0"/>
              <a:t>Information and Advice Hub Services </a:t>
            </a:r>
          </a:p>
        </p:txBody>
      </p:sp>
      <p:sp>
        <p:nvSpPr>
          <p:cNvPr id="26" name="Rectangle: Rounded Corners 25">
            <a:extLst>
              <a:ext uri="{FF2B5EF4-FFF2-40B4-BE49-F238E27FC236}">
                <a16:creationId xmlns:a16="http://schemas.microsoft.com/office/drawing/2014/main" id="{CA25D852-CE5F-494B-8E02-CF1FAF7DBAA9}"/>
              </a:ext>
              <a:ext uri="{C183D7F6-B498-43B3-948B-1728B52AA6E4}">
                <adec:decorative xmlns:adec="http://schemas.microsoft.com/office/drawing/2017/decorative" val="1"/>
              </a:ext>
            </a:extLst>
          </p:cNvPr>
          <p:cNvSpPr/>
          <p:nvPr/>
        </p:nvSpPr>
        <p:spPr>
          <a:xfrm>
            <a:off x="120110" y="1135482"/>
            <a:ext cx="2487315" cy="1121134"/>
          </a:xfrm>
          <a:prstGeom prst="roundRect">
            <a:avLst/>
          </a:prstGeom>
          <a:solidFill>
            <a:schemeClr val="accent1"/>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j-lt"/>
              <a:ea typeface="+mj-ea"/>
              <a:cs typeface="+mj-cs"/>
              <a:sym typeface="Arial"/>
            </a:endParaRPr>
          </a:p>
        </p:txBody>
      </p:sp>
      <p:sp>
        <p:nvSpPr>
          <p:cNvPr id="39" name="TextBox 38">
            <a:extLst>
              <a:ext uri="{FF2B5EF4-FFF2-40B4-BE49-F238E27FC236}">
                <a16:creationId xmlns:a16="http://schemas.microsoft.com/office/drawing/2014/main" id="{97C6EA29-7326-4410-8253-2D097738FC98}"/>
              </a:ext>
              <a:ext uri="{C183D7F6-B498-43B3-948B-1728B52AA6E4}">
                <adec:decorative xmlns:adec="http://schemas.microsoft.com/office/drawing/2017/decorative" val="1"/>
              </a:ext>
            </a:extLst>
          </p:cNvPr>
          <p:cNvSpPr txBox="1"/>
          <p:nvPr/>
        </p:nvSpPr>
        <p:spPr>
          <a:xfrm>
            <a:off x="175052" y="1217114"/>
            <a:ext cx="2359831" cy="923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GB" sz="1800" b="0" i="0" u="none" strike="noStrike" cap="none" spc="0" normalizeH="0" baseline="0" dirty="0">
                <a:ln>
                  <a:noFill/>
                </a:ln>
                <a:solidFill>
                  <a:srgbClr val="000000"/>
                </a:solidFill>
                <a:effectLst/>
                <a:uFillTx/>
                <a:latin typeface="+mj-lt"/>
                <a:ea typeface="+mj-ea"/>
                <a:cs typeface="+mj-cs"/>
                <a:sym typeface="Arial"/>
              </a:rPr>
              <a:t>General Advice and Information on all Benefits</a:t>
            </a:r>
          </a:p>
        </p:txBody>
      </p:sp>
      <p:pic>
        <p:nvPicPr>
          <p:cNvPr id="63" name="Picture 62">
            <a:extLst>
              <a:ext uri="{FF2B5EF4-FFF2-40B4-BE49-F238E27FC236}">
                <a16:creationId xmlns:a16="http://schemas.microsoft.com/office/drawing/2014/main" id="{B258CDA3-658D-4FE6-A107-9FDFD74AE44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206934" y="1119414"/>
            <a:ext cx="2499577" cy="1133954"/>
          </a:xfrm>
          <a:prstGeom prst="rect">
            <a:avLst/>
          </a:prstGeom>
        </p:spPr>
      </p:pic>
      <p:pic>
        <p:nvPicPr>
          <p:cNvPr id="64" name="Picture 63">
            <a:extLst>
              <a:ext uri="{FF2B5EF4-FFF2-40B4-BE49-F238E27FC236}">
                <a16:creationId xmlns:a16="http://schemas.microsoft.com/office/drawing/2014/main" id="{7EB71158-1C7E-422C-9A65-0EE70B6BFCD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306020" y="1122662"/>
            <a:ext cx="2499577" cy="1133954"/>
          </a:xfrm>
          <a:prstGeom prst="rect">
            <a:avLst/>
          </a:prstGeom>
        </p:spPr>
      </p:pic>
      <p:pic>
        <p:nvPicPr>
          <p:cNvPr id="65" name="Picture 64">
            <a:extLst>
              <a:ext uri="{FF2B5EF4-FFF2-40B4-BE49-F238E27FC236}">
                <a16:creationId xmlns:a16="http://schemas.microsoft.com/office/drawing/2014/main" id="{1C58CE4B-7249-481C-92DD-63B10057283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442065" y="1107022"/>
            <a:ext cx="2499577" cy="1133954"/>
          </a:xfrm>
          <a:prstGeom prst="rect">
            <a:avLst/>
          </a:prstGeom>
        </p:spPr>
      </p:pic>
      <p:pic>
        <p:nvPicPr>
          <p:cNvPr id="66" name="Picture 65">
            <a:extLst>
              <a:ext uri="{FF2B5EF4-FFF2-40B4-BE49-F238E27FC236}">
                <a16:creationId xmlns:a16="http://schemas.microsoft.com/office/drawing/2014/main" id="{E1C201FC-F7E7-4F3B-AD4C-1CA12D32DB0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20110" y="2715911"/>
            <a:ext cx="2499577" cy="1133954"/>
          </a:xfrm>
          <a:prstGeom prst="rect">
            <a:avLst/>
          </a:prstGeom>
        </p:spPr>
      </p:pic>
      <p:pic>
        <p:nvPicPr>
          <p:cNvPr id="67" name="Picture 66">
            <a:extLst>
              <a:ext uri="{FF2B5EF4-FFF2-40B4-BE49-F238E27FC236}">
                <a16:creationId xmlns:a16="http://schemas.microsoft.com/office/drawing/2014/main" id="{A058FB94-32A1-453E-AC5E-BF2F892F825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171352" y="2715911"/>
            <a:ext cx="2499577" cy="1133954"/>
          </a:xfrm>
          <a:prstGeom prst="rect">
            <a:avLst/>
          </a:prstGeom>
        </p:spPr>
      </p:pic>
      <p:pic>
        <p:nvPicPr>
          <p:cNvPr id="68" name="Picture 67">
            <a:extLst>
              <a:ext uri="{FF2B5EF4-FFF2-40B4-BE49-F238E27FC236}">
                <a16:creationId xmlns:a16="http://schemas.microsoft.com/office/drawing/2014/main" id="{A160202D-D7ED-4C69-A470-9F282094C7C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306018" y="2739213"/>
            <a:ext cx="2499577" cy="1133954"/>
          </a:xfrm>
          <a:prstGeom prst="rect">
            <a:avLst/>
          </a:prstGeom>
        </p:spPr>
      </p:pic>
      <p:pic>
        <p:nvPicPr>
          <p:cNvPr id="69" name="Picture 68">
            <a:extLst>
              <a:ext uri="{FF2B5EF4-FFF2-40B4-BE49-F238E27FC236}">
                <a16:creationId xmlns:a16="http://schemas.microsoft.com/office/drawing/2014/main" id="{426DD6C5-CB68-446D-BF97-ABEC6AA40E9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440685" y="2739213"/>
            <a:ext cx="2499577" cy="1133954"/>
          </a:xfrm>
          <a:prstGeom prst="rect">
            <a:avLst/>
          </a:prstGeom>
        </p:spPr>
      </p:pic>
      <p:pic>
        <p:nvPicPr>
          <p:cNvPr id="70" name="Picture 69">
            <a:extLst>
              <a:ext uri="{FF2B5EF4-FFF2-40B4-BE49-F238E27FC236}">
                <a16:creationId xmlns:a16="http://schemas.microsoft.com/office/drawing/2014/main" id="{33815F3A-D4AC-4D47-9960-57E2DAC6B7C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20110" y="4309160"/>
            <a:ext cx="2499577" cy="1133954"/>
          </a:xfrm>
          <a:prstGeom prst="rect">
            <a:avLst/>
          </a:prstGeom>
        </p:spPr>
      </p:pic>
      <p:pic>
        <p:nvPicPr>
          <p:cNvPr id="71" name="Picture 70">
            <a:extLst>
              <a:ext uri="{FF2B5EF4-FFF2-40B4-BE49-F238E27FC236}">
                <a16:creationId xmlns:a16="http://schemas.microsoft.com/office/drawing/2014/main" id="{2193B7BF-AB1F-4A7B-A103-EF7D46F8668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171351" y="4309160"/>
            <a:ext cx="2499577" cy="1133954"/>
          </a:xfrm>
          <a:prstGeom prst="rect">
            <a:avLst/>
          </a:prstGeom>
        </p:spPr>
      </p:pic>
      <p:pic>
        <p:nvPicPr>
          <p:cNvPr id="72" name="Picture 71">
            <a:extLst>
              <a:ext uri="{FF2B5EF4-FFF2-40B4-BE49-F238E27FC236}">
                <a16:creationId xmlns:a16="http://schemas.microsoft.com/office/drawing/2014/main" id="{4A1C0399-0313-4151-B469-EF117B0DFE5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306018" y="4309160"/>
            <a:ext cx="2499577" cy="1133954"/>
          </a:xfrm>
          <a:prstGeom prst="rect">
            <a:avLst/>
          </a:prstGeom>
        </p:spPr>
      </p:pic>
      <p:pic>
        <p:nvPicPr>
          <p:cNvPr id="73" name="Picture 72">
            <a:extLst>
              <a:ext uri="{FF2B5EF4-FFF2-40B4-BE49-F238E27FC236}">
                <a16:creationId xmlns:a16="http://schemas.microsoft.com/office/drawing/2014/main" id="{62B46E7F-A8E5-4B27-8086-B7E7F53C373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440685" y="4309160"/>
            <a:ext cx="2499577" cy="1133954"/>
          </a:xfrm>
          <a:prstGeom prst="rect">
            <a:avLst/>
          </a:prstGeom>
        </p:spPr>
      </p:pic>
      <p:sp>
        <p:nvSpPr>
          <p:cNvPr id="76" name="TextBox 75">
            <a:extLst>
              <a:ext uri="{FF2B5EF4-FFF2-40B4-BE49-F238E27FC236}">
                <a16:creationId xmlns:a16="http://schemas.microsoft.com/office/drawing/2014/main" id="{8C0E42E5-2E6E-4DAD-9927-C8B33144BAA5}"/>
              </a:ext>
              <a:ext uri="{C183D7F6-B498-43B3-948B-1728B52AA6E4}">
                <adec:decorative xmlns:adec="http://schemas.microsoft.com/office/drawing/2017/decorative" val="1"/>
              </a:ext>
            </a:extLst>
          </p:cNvPr>
          <p:cNvSpPr txBox="1"/>
          <p:nvPr/>
        </p:nvSpPr>
        <p:spPr>
          <a:xfrm>
            <a:off x="262393" y="2825535"/>
            <a:ext cx="2043485" cy="923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GB" sz="1800" b="0" i="0" u="none" strike="noStrike" cap="none" spc="0" normalizeH="0" baseline="0" dirty="0">
                <a:ln>
                  <a:noFill/>
                </a:ln>
                <a:solidFill>
                  <a:srgbClr val="000000"/>
                </a:solidFill>
                <a:effectLst/>
                <a:uFillTx/>
                <a:latin typeface="+mj-lt"/>
                <a:ea typeface="+mj-ea"/>
                <a:cs typeface="+mj-cs"/>
                <a:sym typeface="Arial"/>
              </a:rPr>
              <a:t>Form Filling </a:t>
            </a:r>
          </a:p>
          <a:p>
            <a:pPr marL="0" marR="0" indent="0" algn="ctr" defTabSz="457200" rtl="0" fontAlgn="auto" latinLnBrk="0" hangingPunct="0">
              <a:lnSpc>
                <a:spcPct val="100000"/>
              </a:lnSpc>
              <a:spcBef>
                <a:spcPts val="0"/>
              </a:spcBef>
              <a:spcAft>
                <a:spcPts val="0"/>
              </a:spcAft>
              <a:buClrTx/>
              <a:buSzTx/>
              <a:buFontTx/>
              <a:buNone/>
              <a:tabLst/>
            </a:pPr>
            <a:endParaRPr lang="en-GB" dirty="0">
              <a:solidFill>
                <a:srgbClr val="000000"/>
              </a:solidFill>
              <a:latin typeface="+mj-lt"/>
              <a:ea typeface="+mj-ea"/>
              <a:cs typeface="+mj-cs"/>
              <a:sym typeface="Arial"/>
            </a:endParaRPr>
          </a:p>
          <a:p>
            <a:pPr marL="0" marR="0" indent="0" algn="ctr" defTabSz="457200" rtl="0" fontAlgn="auto" latinLnBrk="0" hangingPunct="0">
              <a:lnSpc>
                <a:spcPct val="100000"/>
              </a:lnSpc>
              <a:spcBef>
                <a:spcPts val="0"/>
              </a:spcBef>
              <a:spcAft>
                <a:spcPts val="0"/>
              </a:spcAft>
              <a:buClrTx/>
              <a:buSzTx/>
              <a:buFontTx/>
              <a:buNone/>
              <a:tabLst/>
            </a:pPr>
            <a:r>
              <a:rPr kumimoji="0" lang="en-GB" sz="1800" b="0" i="0" u="none" strike="noStrike" cap="none" spc="0" normalizeH="0" baseline="0" dirty="0">
                <a:ln>
                  <a:noFill/>
                </a:ln>
                <a:solidFill>
                  <a:srgbClr val="000000"/>
                </a:solidFill>
                <a:effectLst/>
                <a:uFillTx/>
                <a:latin typeface="+mj-lt"/>
                <a:ea typeface="+mj-ea"/>
                <a:cs typeface="+mj-cs"/>
                <a:sym typeface="Arial"/>
              </a:rPr>
              <a:t>(CDP, ADP, PIP)</a:t>
            </a:r>
          </a:p>
        </p:txBody>
      </p:sp>
      <p:sp>
        <p:nvSpPr>
          <p:cNvPr id="77" name="TextBox 76">
            <a:extLst>
              <a:ext uri="{FF2B5EF4-FFF2-40B4-BE49-F238E27FC236}">
                <a16:creationId xmlns:a16="http://schemas.microsoft.com/office/drawing/2014/main" id="{7F14FEE9-DFE3-4AA2-958F-D0CDE47D7D22}"/>
              </a:ext>
              <a:ext uri="{C183D7F6-B498-43B3-948B-1728B52AA6E4}">
                <adec:decorative xmlns:adec="http://schemas.microsoft.com/office/drawing/2017/decorative" val="1"/>
              </a:ext>
            </a:extLst>
          </p:cNvPr>
          <p:cNvSpPr txBox="1"/>
          <p:nvPr/>
        </p:nvSpPr>
        <p:spPr>
          <a:xfrm>
            <a:off x="3359442" y="1356113"/>
            <a:ext cx="2194560"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GB" sz="1800" b="0" i="0" u="none" strike="noStrike" cap="none" spc="0" normalizeH="0" baseline="0" dirty="0">
                <a:ln>
                  <a:noFill/>
                </a:ln>
                <a:solidFill>
                  <a:srgbClr val="000000"/>
                </a:solidFill>
                <a:effectLst/>
                <a:uFillTx/>
                <a:latin typeface="+mj-lt"/>
                <a:ea typeface="+mj-ea"/>
                <a:cs typeface="+mj-cs"/>
                <a:sym typeface="Arial"/>
              </a:rPr>
              <a:t>Income </a:t>
            </a:r>
            <a:endParaRPr lang="en-GB" dirty="0">
              <a:solidFill>
                <a:srgbClr val="000000"/>
              </a:solidFill>
              <a:latin typeface="+mj-lt"/>
              <a:ea typeface="+mj-ea"/>
              <a:cs typeface="+mj-cs"/>
              <a:sym typeface="Arial"/>
            </a:endParaRPr>
          </a:p>
          <a:p>
            <a:pPr marL="0" marR="0" indent="0" algn="ctr" defTabSz="457200" rtl="0" fontAlgn="auto" latinLnBrk="0" hangingPunct="0">
              <a:lnSpc>
                <a:spcPct val="100000"/>
              </a:lnSpc>
              <a:spcBef>
                <a:spcPts val="0"/>
              </a:spcBef>
              <a:spcAft>
                <a:spcPts val="0"/>
              </a:spcAft>
              <a:buClrTx/>
              <a:buSzTx/>
              <a:buFontTx/>
              <a:buNone/>
              <a:tabLst/>
            </a:pPr>
            <a:r>
              <a:rPr kumimoji="0" lang="en-GB" sz="1800" b="0" i="0" u="none" strike="noStrike" cap="none" spc="0" normalizeH="0" baseline="0" dirty="0">
                <a:ln>
                  <a:noFill/>
                </a:ln>
                <a:solidFill>
                  <a:srgbClr val="000000"/>
                </a:solidFill>
                <a:effectLst/>
                <a:uFillTx/>
                <a:latin typeface="+mj-lt"/>
                <a:ea typeface="+mj-ea"/>
                <a:cs typeface="+mj-cs"/>
                <a:sym typeface="Arial"/>
              </a:rPr>
              <a:t>Maximisation</a:t>
            </a:r>
          </a:p>
        </p:txBody>
      </p:sp>
      <p:sp>
        <p:nvSpPr>
          <p:cNvPr id="78" name="TextBox 77">
            <a:extLst>
              <a:ext uri="{FF2B5EF4-FFF2-40B4-BE49-F238E27FC236}">
                <a16:creationId xmlns:a16="http://schemas.microsoft.com/office/drawing/2014/main" id="{8AF4A234-F54C-4CCE-B0BD-FD328A61F275}"/>
              </a:ext>
              <a:ext uri="{C183D7F6-B498-43B3-948B-1728B52AA6E4}">
                <adec:decorative xmlns:adec="http://schemas.microsoft.com/office/drawing/2017/decorative" val="1"/>
              </a:ext>
            </a:extLst>
          </p:cNvPr>
          <p:cNvSpPr txBox="1"/>
          <p:nvPr/>
        </p:nvSpPr>
        <p:spPr>
          <a:xfrm>
            <a:off x="3171351" y="2798276"/>
            <a:ext cx="2420639" cy="923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GB" sz="1800" b="0" i="0" u="none" strike="noStrike" cap="none" spc="0" normalizeH="0" baseline="0" dirty="0">
                <a:ln>
                  <a:noFill/>
                </a:ln>
                <a:solidFill>
                  <a:srgbClr val="000000"/>
                </a:solidFill>
                <a:effectLst/>
                <a:uFillTx/>
                <a:latin typeface="+mj-lt"/>
                <a:ea typeface="+mj-ea"/>
                <a:cs typeface="+mj-cs"/>
                <a:sym typeface="Arial"/>
              </a:rPr>
              <a:t>Appeals; </a:t>
            </a:r>
          </a:p>
          <a:p>
            <a:pPr marL="0" marR="0" indent="0" algn="ctr" defTabSz="457200" rtl="0" fontAlgn="auto" latinLnBrk="0" hangingPunct="0">
              <a:lnSpc>
                <a:spcPct val="100000"/>
              </a:lnSpc>
              <a:spcBef>
                <a:spcPts val="0"/>
              </a:spcBef>
              <a:spcAft>
                <a:spcPts val="0"/>
              </a:spcAft>
              <a:buClrTx/>
              <a:buSzTx/>
              <a:buFontTx/>
              <a:buNone/>
              <a:tabLst/>
            </a:pPr>
            <a:r>
              <a:rPr kumimoji="0" lang="en-GB" sz="1800" b="0" i="0" u="none" strike="noStrike" cap="none" spc="0" normalizeH="0" baseline="0" dirty="0">
                <a:ln>
                  <a:noFill/>
                </a:ln>
                <a:solidFill>
                  <a:srgbClr val="000000"/>
                </a:solidFill>
                <a:effectLst/>
                <a:uFillTx/>
                <a:latin typeface="+mj-lt"/>
                <a:ea typeface="+mj-ea"/>
                <a:cs typeface="+mj-cs"/>
                <a:sym typeface="Arial"/>
              </a:rPr>
              <a:t>Written Representation </a:t>
            </a:r>
          </a:p>
        </p:txBody>
      </p:sp>
      <p:sp>
        <p:nvSpPr>
          <p:cNvPr id="79" name="TextBox 78">
            <a:extLst>
              <a:ext uri="{FF2B5EF4-FFF2-40B4-BE49-F238E27FC236}">
                <a16:creationId xmlns:a16="http://schemas.microsoft.com/office/drawing/2014/main" id="{8E4D19B4-7AC2-434B-A779-53712655297B}"/>
              </a:ext>
              <a:ext uri="{C183D7F6-B498-43B3-948B-1728B52AA6E4}">
                <adec:decorative xmlns:adec="http://schemas.microsoft.com/office/drawing/2017/decorative" val="1"/>
              </a:ext>
            </a:extLst>
          </p:cNvPr>
          <p:cNvSpPr txBox="1"/>
          <p:nvPr/>
        </p:nvSpPr>
        <p:spPr>
          <a:xfrm>
            <a:off x="6408751" y="1217114"/>
            <a:ext cx="2312043" cy="923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GB" sz="1800" b="0" i="0" u="none" strike="noStrike" cap="none" spc="0" normalizeH="0" baseline="0" dirty="0">
                <a:ln>
                  <a:noFill/>
                </a:ln>
                <a:solidFill>
                  <a:srgbClr val="000000"/>
                </a:solidFill>
                <a:effectLst/>
                <a:uFillTx/>
                <a:latin typeface="+mj-lt"/>
                <a:ea typeface="+mj-ea"/>
                <a:cs typeface="+mj-cs"/>
                <a:sym typeface="Arial"/>
              </a:rPr>
              <a:t>Personal </a:t>
            </a:r>
          </a:p>
          <a:p>
            <a:pPr marL="0" marR="0" indent="0" algn="ctr" defTabSz="457200" rtl="0" fontAlgn="auto" latinLnBrk="0" hangingPunct="0">
              <a:lnSpc>
                <a:spcPct val="100000"/>
              </a:lnSpc>
              <a:spcBef>
                <a:spcPts val="0"/>
              </a:spcBef>
              <a:spcAft>
                <a:spcPts val="0"/>
              </a:spcAft>
              <a:buClrTx/>
              <a:buSzTx/>
              <a:buFontTx/>
              <a:buNone/>
              <a:tabLst/>
            </a:pPr>
            <a:r>
              <a:rPr lang="en-GB" dirty="0">
                <a:solidFill>
                  <a:srgbClr val="000000"/>
                </a:solidFill>
                <a:latin typeface="+mj-lt"/>
                <a:ea typeface="+mj-ea"/>
                <a:cs typeface="+mj-cs"/>
                <a:sym typeface="Arial"/>
              </a:rPr>
              <a:t>Budgeting </a:t>
            </a:r>
          </a:p>
          <a:p>
            <a:pPr marL="0" marR="0" indent="0" algn="ctr" defTabSz="457200" rtl="0" fontAlgn="auto" latinLnBrk="0" hangingPunct="0">
              <a:lnSpc>
                <a:spcPct val="100000"/>
              </a:lnSpc>
              <a:spcBef>
                <a:spcPts val="0"/>
              </a:spcBef>
              <a:spcAft>
                <a:spcPts val="0"/>
              </a:spcAft>
              <a:buClrTx/>
              <a:buSzTx/>
              <a:buFontTx/>
              <a:buNone/>
              <a:tabLst/>
            </a:pPr>
            <a:r>
              <a:rPr lang="en-GB" dirty="0">
                <a:solidFill>
                  <a:srgbClr val="000000"/>
                </a:solidFill>
                <a:latin typeface="+mj-lt"/>
                <a:ea typeface="+mj-ea"/>
                <a:cs typeface="+mj-cs"/>
                <a:sym typeface="Arial"/>
              </a:rPr>
              <a:t>Support </a:t>
            </a:r>
          </a:p>
        </p:txBody>
      </p:sp>
      <p:sp>
        <p:nvSpPr>
          <p:cNvPr id="80" name="TextBox 79">
            <a:extLst>
              <a:ext uri="{FF2B5EF4-FFF2-40B4-BE49-F238E27FC236}">
                <a16:creationId xmlns:a16="http://schemas.microsoft.com/office/drawing/2014/main" id="{19E5A8C2-6CC3-40DE-808F-B5F3FEBE2099}"/>
              </a:ext>
              <a:ext uri="{C183D7F6-B498-43B3-948B-1728B52AA6E4}">
                <adec:decorative xmlns:adec="http://schemas.microsoft.com/office/drawing/2017/decorative" val="1"/>
              </a:ext>
            </a:extLst>
          </p:cNvPr>
          <p:cNvSpPr txBox="1"/>
          <p:nvPr/>
        </p:nvSpPr>
        <p:spPr>
          <a:xfrm>
            <a:off x="9597168" y="1212335"/>
            <a:ext cx="2186609" cy="923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GB" sz="1800" b="0" i="0" u="none" strike="noStrike" cap="none" spc="0" normalizeH="0" baseline="0" dirty="0">
                <a:ln>
                  <a:noFill/>
                </a:ln>
                <a:solidFill>
                  <a:srgbClr val="000000"/>
                </a:solidFill>
                <a:effectLst/>
                <a:uFillTx/>
                <a:latin typeface="+mj-lt"/>
                <a:ea typeface="+mj-ea"/>
                <a:cs typeface="+mj-cs"/>
                <a:sym typeface="Arial"/>
              </a:rPr>
              <a:t>Better </a:t>
            </a:r>
          </a:p>
          <a:p>
            <a:pPr marL="0" marR="0" indent="0" algn="ctr" defTabSz="457200" rtl="0" fontAlgn="auto" latinLnBrk="0" hangingPunct="0">
              <a:lnSpc>
                <a:spcPct val="100000"/>
              </a:lnSpc>
              <a:spcBef>
                <a:spcPts val="0"/>
              </a:spcBef>
              <a:spcAft>
                <a:spcPts val="0"/>
              </a:spcAft>
              <a:buClrTx/>
              <a:buSzTx/>
              <a:buFontTx/>
              <a:buNone/>
              <a:tabLst/>
            </a:pPr>
            <a:r>
              <a:rPr lang="en-GB" dirty="0">
                <a:solidFill>
                  <a:srgbClr val="000000"/>
                </a:solidFill>
                <a:latin typeface="+mj-lt"/>
                <a:ea typeface="+mj-ea"/>
                <a:cs typeface="+mj-cs"/>
                <a:sym typeface="Arial"/>
              </a:rPr>
              <a:t>Off </a:t>
            </a:r>
          </a:p>
          <a:p>
            <a:pPr marL="0" marR="0" indent="0" algn="ctr" defTabSz="457200" rtl="0" fontAlgn="auto" latinLnBrk="0" hangingPunct="0">
              <a:lnSpc>
                <a:spcPct val="100000"/>
              </a:lnSpc>
              <a:spcBef>
                <a:spcPts val="0"/>
              </a:spcBef>
              <a:spcAft>
                <a:spcPts val="0"/>
              </a:spcAft>
              <a:buClrTx/>
              <a:buSzTx/>
              <a:buFontTx/>
              <a:buNone/>
              <a:tabLst/>
            </a:pPr>
            <a:r>
              <a:rPr kumimoji="0" lang="en-GB" sz="1800" b="0" i="0" u="none" strike="noStrike" cap="none" spc="0" normalizeH="0" baseline="0" dirty="0">
                <a:ln>
                  <a:noFill/>
                </a:ln>
                <a:solidFill>
                  <a:srgbClr val="000000"/>
                </a:solidFill>
                <a:effectLst/>
                <a:uFillTx/>
                <a:latin typeface="+mj-lt"/>
                <a:ea typeface="+mj-ea"/>
                <a:cs typeface="+mj-cs"/>
                <a:sym typeface="Arial"/>
              </a:rPr>
              <a:t>Calculations</a:t>
            </a:r>
          </a:p>
        </p:txBody>
      </p:sp>
      <p:sp>
        <p:nvSpPr>
          <p:cNvPr id="82" name="TextBox 81">
            <a:extLst>
              <a:ext uri="{FF2B5EF4-FFF2-40B4-BE49-F238E27FC236}">
                <a16:creationId xmlns:a16="http://schemas.microsoft.com/office/drawing/2014/main" id="{DBDBE436-887C-41EF-AEE0-D13EEDAD4B6B}"/>
              </a:ext>
              <a:ext uri="{C183D7F6-B498-43B3-948B-1728B52AA6E4}">
                <adec:decorative xmlns:adec="http://schemas.microsoft.com/office/drawing/2017/decorative" val="1"/>
              </a:ext>
            </a:extLst>
          </p:cNvPr>
          <p:cNvSpPr txBox="1"/>
          <p:nvPr/>
        </p:nvSpPr>
        <p:spPr>
          <a:xfrm>
            <a:off x="6408751" y="2798276"/>
            <a:ext cx="2234481" cy="923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GB" sz="1800" b="0" i="0" u="none" strike="noStrike" cap="none" spc="0" normalizeH="0" baseline="0" dirty="0">
                <a:ln>
                  <a:noFill/>
                </a:ln>
                <a:solidFill>
                  <a:srgbClr val="000000"/>
                </a:solidFill>
                <a:effectLst/>
                <a:uFillTx/>
                <a:latin typeface="+mj-lt"/>
                <a:ea typeface="+mj-ea"/>
                <a:cs typeface="+mj-cs"/>
                <a:sym typeface="Arial"/>
              </a:rPr>
              <a:t>Struggling to make Credit Card or</a:t>
            </a:r>
          </a:p>
          <a:p>
            <a:pPr marL="0" marR="0" indent="0" algn="ctr" defTabSz="457200" rtl="0" fontAlgn="auto" latinLnBrk="0" hangingPunct="0">
              <a:lnSpc>
                <a:spcPct val="100000"/>
              </a:lnSpc>
              <a:spcBef>
                <a:spcPts val="0"/>
              </a:spcBef>
              <a:spcAft>
                <a:spcPts val="0"/>
              </a:spcAft>
              <a:buClrTx/>
              <a:buSzTx/>
              <a:buFontTx/>
              <a:buNone/>
              <a:tabLst/>
            </a:pPr>
            <a:r>
              <a:rPr lang="en-GB" dirty="0">
                <a:solidFill>
                  <a:srgbClr val="000000"/>
                </a:solidFill>
                <a:latin typeface="+mj-lt"/>
                <a:ea typeface="+mj-ea"/>
                <a:cs typeface="+mj-cs"/>
                <a:sym typeface="Arial"/>
              </a:rPr>
              <a:t>Loan Repayments</a:t>
            </a:r>
          </a:p>
        </p:txBody>
      </p:sp>
      <p:sp>
        <p:nvSpPr>
          <p:cNvPr id="83" name="TextBox 82">
            <a:extLst>
              <a:ext uri="{FF2B5EF4-FFF2-40B4-BE49-F238E27FC236}">
                <a16:creationId xmlns:a16="http://schemas.microsoft.com/office/drawing/2014/main" id="{E2FAB36F-08BE-4102-8C12-F041DFFA7451}"/>
              </a:ext>
              <a:ext uri="{C183D7F6-B498-43B3-948B-1728B52AA6E4}">
                <adec:decorative xmlns:adec="http://schemas.microsoft.com/office/drawing/2017/decorative" val="1"/>
              </a:ext>
            </a:extLst>
          </p:cNvPr>
          <p:cNvSpPr txBox="1"/>
          <p:nvPr/>
        </p:nvSpPr>
        <p:spPr>
          <a:xfrm>
            <a:off x="9517712" y="2798276"/>
            <a:ext cx="2260188" cy="923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GB" sz="1800" b="0" i="0" u="none" strike="noStrike" cap="none" spc="0" normalizeH="0" baseline="0" dirty="0">
                <a:ln>
                  <a:noFill/>
                </a:ln>
                <a:solidFill>
                  <a:srgbClr val="000000"/>
                </a:solidFill>
                <a:effectLst/>
                <a:uFillTx/>
                <a:latin typeface="+mj-lt"/>
                <a:ea typeface="+mj-ea"/>
                <a:cs typeface="+mj-cs"/>
                <a:sym typeface="Arial"/>
              </a:rPr>
              <a:t>Negotiate with Creditors on Clients Behalf </a:t>
            </a:r>
          </a:p>
        </p:txBody>
      </p:sp>
      <p:sp>
        <p:nvSpPr>
          <p:cNvPr id="85" name="TextBox 84">
            <a:extLst>
              <a:ext uri="{FF2B5EF4-FFF2-40B4-BE49-F238E27FC236}">
                <a16:creationId xmlns:a16="http://schemas.microsoft.com/office/drawing/2014/main" id="{B1606321-6422-4ECB-9BCC-E2694E020443}"/>
              </a:ext>
              <a:ext uri="{C183D7F6-B498-43B3-948B-1728B52AA6E4}">
                <adec:decorative xmlns:adec="http://schemas.microsoft.com/office/drawing/2017/decorative" val="1"/>
              </a:ext>
            </a:extLst>
          </p:cNvPr>
          <p:cNvSpPr txBox="1"/>
          <p:nvPr/>
        </p:nvSpPr>
        <p:spPr>
          <a:xfrm>
            <a:off x="6468384" y="4452730"/>
            <a:ext cx="2174848"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GB" sz="1800" b="0" i="0" u="none" strike="noStrike" cap="none" spc="0" normalizeH="0" baseline="0" dirty="0">
                <a:ln>
                  <a:noFill/>
                </a:ln>
                <a:solidFill>
                  <a:srgbClr val="000000"/>
                </a:solidFill>
                <a:effectLst/>
                <a:uFillTx/>
                <a:latin typeface="+mj-lt"/>
                <a:ea typeface="+mj-ea"/>
                <a:cs typeface="+mj-cs"/>
                <a:sym typeface="Arial"/>
              </a:rPr>
              <a:t>Partnership</a:t>
            </a:r>
          </a:p>
          <a:p>
            <a:pPr marL="0" marR="0" indent="0" algn="ctr" defTabSz="457200" rtl="0" fontAlgn="auto" latinLnBrk="0" hangingPunct="0">
              <a:lnSpc>
                <a:spcPct val="100000"/>
              </a:lnSpc>
              <a:spcBef>
                <a:spcPts val="0"/>
              </a:spcBef>
              <a:spcAft>
                <a:spcPts val="0"/>
              </a:spcAft>
              <a:buClrTx/>
              <a:buSzTx/>
              <a:buFontTx/>
              <a:buNone/>
              <a:tabLst/>
            </a:pPr>
            <a:r>
              <a:rPr lang="en-GB" dirty="0">
                <a:solidFill>
                  <a:srgbClr val="000000"/>
                </a:solidFill>
                <a:latin typeface="+mj-lt"/>
                <a:ea typeface="+mj-ea"/>
                <a:cs typeface="+mj-cs"/>
                <a:sym typeface="Arial"/>
              </a:rPr>
              <a:t>Working </a:t>
            </a:r>
            <a:r>
              <a:rPr kumimoji="0" lang="en-GB" sz="1800" b="0" i="0" u="none" strike="noStrike" cap="none" spc="0" normalizeH="0" baseline="0" dirty="0">
                <a:ln>
                  <a:noFill/>
                </a:ln>
                <a:solidFill>
                  <a:srgbClr val="000000"/>
                </a:solidFill>
                <a:effectLst/>
                <a:uFillTx/>
                <a:latin typeface="+mj-lt"/>
                <a:ea typeface="+mj-ea"/>
                <a:cs typeface="+mj-cs"/>
                <a:sym typeface="Arial"/>
              </a:rPr>
              <a:t> </a:t>
            </a:r>
          </a:p>
        </p:txBody>
      </p:sp>
      <p:pic>
        <p:nvPicPr>
          <p:cNvPr id="88" name="Picture 87">
            <a:extLst>
              <a:ext uri="{FF2B5EF4-FFF2-40B4-BE49-F238E27FC236}">
                <a16:creationId xmlns:a16="http://schemas.microsoft.com/office/drawing/2014/main" id="{CC840D29-C2B4-4E74-BE02-844C0A8E479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992200" y="5457752"/>
            <a:ext cx="1380760" cy="1380760"/>
          </a:xfrm>
          <a:prstGeom prst="rect">
            <a:avLst/>
          </a:prstGeom>
        </p:spPr>
      </p:pic>
      <p:sp>
        <p:nvSpPr>
          <p:cNvPr id="86" name="TextBox 85">
            <a:extLst>
              <a:ext uri="{FF2B5EF4-FFF2-40B4-BE49-F238E27FC236}">
                <a16:creationId xmlns:a16="http://schemas.microsoft.com/office/drawing/2014/main" id="{CF169818-B4CA-41AE-844D-94101BE85994}"/>
              </a:ext>
              <a:ext uri="{C183D7F6-B498-43B3-948B-1728B52AA6E4}">
                <adec:decorative xmlns:adec="http://schemas.microsoft.com/office/drawing/2017/decorative" val="1"/>
              </a:ext>
            </a:extLst>
          </p:cNvPr>
          <p:cNvSpPr txBox="1"/>
          <p:nvPr/>
        </p:nvSpPr>
        <p:spPr>
          <a:xfrm>
            <a:off x="9597165" y="4541895"/>
            <a:ext cx="2180731"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GB" sz="1800" b="0" i="0" u="none" strike="noStrike" cap="none" spc="0" normalizeH="0" baseline="0" dirty="0">
                <a:ln>
                  <a:noFill/>
                </a:ln>
                <a:solidFill>
                  <a:srgbClr val="000000"/>
                </a:solidFill>
                <a:effectLst/>
                <a:uFillTx/>
                <a:latin typeface="+mj-lt"/>
                <a:ea typeface="+mj-ea"/>
                <a:cs typeface="+mj-cs"/>
                <a:sym typeface="Arial"/>
              </a:rPr>
              <a:t>Info and Advice Hub</a:t>
            </a:r>
          </a:p>
          <a:p>
            <a:pPr marL="0" marR="0" indent="0" algn="ctr" defTabSz="457200" rtl="0" fontAlgn="auto" latinLnBrk="0" hangingPunct="0">
              <a:lnSpc>
                <a:spcPct val="100000"/>
              </a:lnSpc>
              <a:spcBef>
                <a:spcPts val="0"/>
              </a:spcBef>
              <a:spcAft>
                <a:spcPts val="0"/>
              </a:spcAft>
              <a:buClrTx/>
              <a:buSzTx/>
              <a:buFontTx/>
              <a:buNone/>
              <a:tabLst/>
            </a:pPr>
            <a:r>
              <a:rPr lang="en-GB" dirty="0">
                <a:solidFill>
                  <a:srgbClr val="000000"/>
                </a:solidFill>
                <a:latin typeface="+mj-lt"/>
                <a:ea typeface="+mj-ea"/>
                <a:cs typeface="+mj-cs"/>
                <a:sym typeface="Arial"/>
              </a:rPr>
              <a:t>Community Team</a:t>
            </a:r>
            <a:endParaRPr kumimoji="0" lang="en-GB" sz="1800" b="0" i="0" u="none" strike="noStrike" cap="none" spc="0" normalizeH="0" baseline="0" dirty="0">
              <a:ln>
                <a:noFill/>
              </a:ln>
              <a:solidFill>
                <a:srgbClr val="000000"/>
              </a:solidFill>
              <a:effectLst/>
              <a:uFillTx/>
              <a:latin typeface="+mj-lt"/>
              <a:ea typeface="+mj-ea"/>
              <a:cs typeface="+mj-cs"/>
              <a:sym typeface="Arial"/>
            </a:endParaRPr>
          </a:p>
        </p:txBody>
      </p:sp>
      <p:pic>
        <p:nvPicPr>
          <p:cNvPr id="87" name="Picture 86">
            <a:extLst>
              <a:ext uri="{FF2B5EF4-FFF2-40B4-BE49-F238E27FC236}">
                <a16:creationId xmlns:a16="http://schemas.microsoft.com/office/drawing/2014/main" id="{57B7B3B9-B97C-4983-8DE4-32A156B93067}"/>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206934" y="5641630"/>
            <a:ext cx="2463994" cy="947943"/>
          </a:xfrm>
          <a:prstGeom prst="rect">
            <a:avLst/>
          </a:prstGeom>
        </p:spPr>
      </p:pic>
      <p:sp>
        <p:nvSpPr>
          <p:cNvPr id="89" name="TextBox 88">
            <a:extLst>
              <a:ext uri="{FF2B5EF4-FFF2-40B4-BE49-F238E27FC236}">
                <a16:creationId xmlns:a16="http://schemas.microsoft.com/office/drawing/2014/main" id="{BFF14A5F-EE9D-459C-BAB4-933BCED70C48}"/>
              </a:ext>
              <a:ext uri="{C183D7F6-B498-43B3-948B-1728B52AA6E4}">
                <adec:decorative xmlns:adec="http://schemas.microsoft.com/office/drawing/2017/decorative" val="1"/>
              </a:ext>
            </a:extLst>
          </p:cNvPr>
          <p:cNvSpPr txBox="1"/>
          <p:nvPr/>
        </p:nvSpPr>
        <p:spPr>
          <a:xfrm>
            <a:off x="3206934" y="4552972"/>
            <a:ext cx="2347068"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GB" sz="1800" b="0" i="0" u="none" strike="noStrike" cap="none" spc="0" normalizeH="0" baseline="0" dirty="0">
                <a:ln>
                  <a:noFill/>
                </a:ln>
                <a:solidFill>
                  <a:srgbClr val="000000"/>
                </a:solidFill>
                <a:effectLst/>
                <a:uFillTx/>
                <a:latin typeface="+mj-lt"/>
                <a:ea typeface="+mj-ea"/>
                <a:cs typeface="+mj-cs"/>
                <a:sym typeface="Arial"/>
              </a:rPr>
              <a:t>Cost of Living/Fuel </a:t>
            </a:r>
            <a:endParaRPr lang="en-GB" dirty="0">
              <a:solidFill>
                <a:srgbClr val="000000"/>
              </a:solidFill>
              <a:latin typeface="+mj-lt"/>
              <a:ea typeface="+mj-ea"/>
              <a:cs typeface="+mj-cs"/>
              <a:sym typeface="Arial"/>
            </a:endParaRPr>
          </a:p>
          <a:p>
            <a:pPr marL="0" marR="0" indent="0" algn="ctr" defTabSz="457200" rtl="0" fontAlgn="auto" latinLnBrk="0" hangingPunct="0">
              <a:lnSpc>
                <a:spcPct val="100000"/>
              </a:lnSpc>
              <a:spcBef>
                <a:spcPts val="0"/>
              </a:spcBef>
              <a:spcAft>
                <a:spcPts val="0"/>
              </a:spcAft>
              <a:buClrTx/>
              <a:buSzTx/>
              <a:buFontTx/>
              <a:buNone/>
              <a:tabLst/>
            </a:pPr>
            <a:r>
              <a:rPr kumimoji="0" lang="en-GB" sz="1800" b="0" i="0" u="none" strike="noStrike" cap="none" spc="0" normalizeH="0" baseline="0" dirty="0">
                <a:ln>
                  <a:noFill/>
                </a:ln>
                <a:solidFill>
                  <a:srgbClr val="000000"/>
                </a:solidFill>
                <a:effectLst/>
                <a:uFillTx/>
                <a:latin typeface="+mj-lt"/>
                <a:ea typeface="+mj-ea"/>
                <a:cs typeface="+mj-cs"/>
                <a:sym typeface="Arial"/>
              </a:rPr>
              <a:t>Poverty</a:t>
            </a:r>
          </a:p>
        </p:txBody>
      </p:sp>
      <p:sp>
        <p:nvSpPr>
          <p:cNvPr id="90" name="TextBox 89">
            <a:extLst>
              <a:ext uri="{FF2B5EF4-FFF2-40B4-BE49-F238E27FC236}">
                <a16:creationId xmlns:a16="http://schemas.microsoft.com/office/drawing/2014/main" id="{05BB171C-E3EB-484B-8E24-CF67DA9506D9}"/>
              </a:ext>
              <a:ext uri="{C183D7F6-B498-43B3-948B-1728B52AA6E4}">
                <adec:decorative xmlns:adec="http://schemas.microsoft.com/office/drawing/2017/decorative" val="1"/>
              </a:ext>
            </a:extLst>
          </p:cNvPr>
          <p:cNvSpPr txBox="1"/>
          <p:nvPr/>
        </p:nvSpPr>
        <p:spPr>
          <a:xfrm>
            <a:off x="186855" y="4414472"/>
            <a:ext cx="2194560" cy="923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GB" sz="1800" b="0" i="0" u="none" strike="noStrike" cap="none" spc="0" normalizeH="0" baseline="0" dirty="0">
                <a:ln>
                  <a:noFill/>
                </a:ln>
                <a:solidFill>
                  <a:srgbClr val="000000"/>
                </a:solidFill>
                <a:effectLst/>
                <a:uFillTx/>
                <a:latin typeface="+mj-lt"/>
                <a:ea typeface="+mj-ea"/>
                <a:cs typeface="+mj-cs"/>
                <a:sym typeface="Arial"/>
              </a:rPr>
              <a:t>Threat </a:t>
            </a:r>
          </a:p>
          <a:p>
            <a:pPr marL="0" marR="0" indent="0" algn="ctr" defTabSz="457200" rtl="0" fontAlgn="auto" latinLnBrk="0" hangingPunct="0">
              <a:lnSpc>
                <a:spcPct val="100000"/>
              </a:lnSpc>
              <a:spcBef>
                <a:spcPts val="0"/>
              </a:spcBef>
              <a:spcAft>
                <a:spcPts val="0"/>
              </a:spcAft>
              <a:buClrTx/>
              <a:buSzTx/>
              <a:buFontTx/>
              <a:buNone/>
              <a:tabLst/>
            </a:pPr>
            <a:r>
              <a:rPr lang="en-GB" dirty="0">
                <a:solidFill>
                  <a:srgbClr val="000000"/>
                </a:solidFill>
                <a:latin typeface="+mj-lt"/>
                <a:ea typeface="+mj-ea"/>
                <a:cs typeface="+mj-cs"/>
                <a:sym typeface="Arial"/>
              </a:rPr>
              <a:t>Of</a:t>
            </a:r>
          </a:p>
          <a:p>
            <a:pPr marL="0" marR="0" indent="0" algn="ctr" defTabSz="457200" rtl="0" fontAlgn="auto" latinLnBrk="0" hangingPunct="0">
              <a:lnSpc>
                <a:spcPct val="100000"/>
              </a:lnSpc>
              <a:spcBef>
                <a:spcPts val="0"/>
              </a:spcBef>
              <a:spcAft>
                <a:spcPts val="0"/>
              </a:spcAft>
              <a:buClrTx/>
              <a:buSzTx/>
              <a:buFontTx/>
              <a:buNone/>
              <a:tabLst/>
            </a:pPr>
            <a:r>
              <a:rPr lang="en-GB" dirty="0">
                <a:solidFill>
                  <a:srgbClr val="000000"/>
                </a:solidFill>
                <a:latin typeface="+mj-lt"/>
                <a:ea typeface="+mj-ea"/>
                <a:cs typeface="+mj-cs"/>
                <a:sym typeface="Arial"/>
              </a:rPr>
              <a:t>Eviction</a:t>
            </a:r>
            <a:endParaRPr kumimoji="0" lang="en-GB" sz="1800" b="0" i="0" u="none" strike="noStrike" cap="none" spc="0" normalizeH="0" baseline="0" dirty="0">
              <a:ln>
                <a:noFill/>
              </a:ln>
              <a:solidFill>
                <a:srgbClr val="000000"/>
              </a:solidFill>
              <a:effectLst/>
              <a:uFillTx/>
              <a:latin typeface="+mj-lt"/>
              <a:ea typeface="+mj-ea"/>
              <a:cs typeface="+mj-cs"/>
              <a:sym typeface="Arial"/>
            </a:endParaRPr>
          </a:p>
        </p:txBody>
      </p:sp>
      <p:pic>
        <p:nvPicPr>
          <p:cNvPr id="3" name="Picture 2">
            <a:extLst>
              <a:ext uri="{FF2B5EF4-FFF2-40B4-BE49-F238E27FC236}">
                <a16:creationId xmlns:a16="http://schemas.microsoft.com/office/drawing/2014/main" id="{23F84EFC-54D6-4EB8-9A2B-47C2AEEFC0E7}"/>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6889760" y="5519628"/>
            <a:ext cx="1332092" cy="1318884"/>
          </a:xfrm>
          <a:prstGeom prst="rect">
            <a:avLst/>
          </a:prstGeom>
        </p:spPr>
      </p:pic>
    </p:spTree>
    <p:extLst>
      <p:ext uri="{BB962C8B-B14F-4D97-AF65-F5344CB8AC3E}">
        <p14:creationId xmlns:p14="http://schemas.microsoft.com/office/powerpoint/2010/main" val="1785152770"/>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26C66-0A2A-4C28-ADF8-0F53BBEAEBF9}"/>
              </a:ext>
            </a:extLst>
          </p:cNvPr>
          <p:cNvSpPr>
            <a:spLocks noGrp="1"/>
          </p:cNvSpPr>
          <p:nvPr>
            <p:ph type="title"/>
          </p:nvPr>
        </p:nvSpPr>
        <p:spPr>
          <a:xfrm>
            <a:off x="546340" y="333955"/>
            <a:ext cx="8939566" cy="727544"/>
          </a:xfrm>
        </p:spPr>
        <p:txBody>
          <a:bodyPr>
            <a:normAutofit/>
          </a:bodyPr>
          <a:lstStyle/>
          <a:p>
            <a:r>
              <a:rPr lang="en-GB" dirty="0"/>
              <a:t>Tackling Poverty and Disadvantage</a:t>
            </a:r>
          </a:p>
        </p:txBody>
      </p:sp>
      <p:sp>
        <p:nvSpPr>
          <p:cNvPr id="3" name="Text Placeholder 2">
            <a:extLst>
              <a:ext uri="{FF2B5EF4-FFF2-40B4-BE49-F238E27FC236}">
                <a16:creationId xmlns:a16="http://schemas.microsoft.com/office/drawing/2014/main" id="{25DBFA85-C8C1-41B6-B5E5-1F19D4B2073B}"/>
              </a:ext>
            </a:extLst>
          </p:cNvPr>
          <p:cNvSpPr>
            <a:spLocks noGrp="1"/>
          </p:cNvSpPr>
          <p:nvPr>
            <p:ph type="body" idx="1"/>
          </p:nvPr>
        </p:nvSpPr>
        <p:spPr>
          <a:xfrm>
            <a:off x="546338" y="1045597"/>
            <a:ext cx="11099323" cy="4416949"/>
          </a:xfrm>
        </p:spPr>
        <p:txBody>
          <a:bodyPr>
            <a:normAutofit fontScale="55000" lnSpcReduction="20000"/>
          </a:bodyPr>
          <a:lstStyle/>
          <a:p>
            <a:pPr marL="285750" indent="-285750">
              <a:buFont typeface="Wingdings" panose="05000000000000000000" pitchFamily="2" charset="2"/>
              <a:buChar char="Ø"/>
            </a:pPr>
            <a:r>
              <a:rPr lang="en-GB" sz="3100" dirty="0">
                <a:solidFill>
                  <a:schemeClr val="accent5"/>
                </a:solidFill>
              </a:rPr>
              <a:t>Welfare Rights Training and Spot the Signs of Debt – Health and Social Care Partnership  </a:t>
            </a:r>
          </a:p>
          <a:p>
            <a:pPr marL="285750" indent="-285750">
              <a:buFont typeface="Wingdings" panose="05000000000000000000" pitchFamily="2" charset="2"/>
              <a:buChar char="Ø"/>
            </a:pPr>
            <a:r>
              <a:rPr lang="en-GB" sz="3100" dirty="0">
                <a:solidFill>
                  <a:schemeClr val="accent5"/>
                </a:solidFill>
              </a:rPr>
              <a:t>Raising Awareness of Services we offer to all our colleagues within SAC</a:t>
            </a:r>
          </a:p>
          <a:p>
            <a:pPr marL="285750" indent="-285750">
              <a:buFont typeface="Wingdings" panose="05000000000000000000" pitchFamily="2" charset="2"/>
              <a:buChar char="Ø"/>
            </a:pPr>
            <a:r>
              <a:rPr lang="en-GB" sz="3100" dirty="0">
                <a:solidFill>
                  <a:schemeClr val="accent5"/>
                </a:solidFill>
              </a:rPr>
              <a:t>Social Media – Information and Advice Hub page on Facebook </a:t>
            </a:r>
          </a:p>
          <a:p>
            <a:pPr marL="285750" indent="-285750">
              <a:buFont typeface="Wingdings" panose="05000000000000000000" pitchFamily="2" charset="2"/>
              <a:buChar char="Ø"/>
            </a:pPr>
            <a:r>
              <a:rPr lang="en-GB" sz="3100" dirty="0">
                <a:solidFill>
                  <a:schemeClr val="accent5"/>
                </a:solidFill>
              </a:rPr>
              <a:t>Training provided to newly qualified GPs</a:t>
            </a:r>
          </a:p>
          <a:p>
            <a:pPr marL="285750" indent="-285750">
              <a:buFont typeface="Wingdings" panose="05000000000000000000" pitchFamily="2" charset="2"/>
              <a:buChar char="Ø"/>
            </a:pPr>
            <a:r>
              <a:rPr lang="en-GB" sz="3100" dirty="0">
                <a:solidFill>
                  <a:schemeClr val="accent5"/>
                </a:solidFill>
              </a:rPr>
              <a:t>Guardian Surgical – Redundancies </a:t>
            </a:r>
          </a:p>
          <a:p>
            <a:pPr marL="285750" indent="-285750">
              <a:buFont typeface="Wingdings" panose="05000000000000000000" pitchFamily="2" charset="2"/>
              <a:buChar char="Ø"/>
            </a:pPr>
            <a:r>
              <a:rPr lang="en-GB" sz="3100" dirty="0">
                <a:solidFill>
                  <a:schemeClr val="accent5"/>
                </a:solidFill>
              </a:rPr>
              <a:t>Foodbanks – Food Pantries</a:t>
            </a:r>
          </a:p>
          <a:p>
            <a:pPr marL="285750" indent="-285750">
              <a:buFont typeface="Wingdings" panose="05000000000000000000" pitchFamily="2" charset="2"/>
              <a:buChar char="Ø"/>
            </a:pPr>
            <a:r>
              <a:rPr lang="en-GB" sz="3100" dirty="0">
                <a:solidFill>
                  <a:schemeClr val="accent5"/>
                </a:solidFill>
              </a:rPr>
              <a:t>Education </a:t>
            </a:r>
          </a:p>
          <a:p>
            <a:pPr marL="285750" indent="-285750">
              <a:buFont typeface="Wingdings" panose="05000000000000000000" pitchFamily="2" charset="2"/>
              <a:buChar char="Ø"/>
            </a:pPr>
            <a:r>
              <a:rPr lang="en-GB" sz="3100" dirty="0">
                <a:solidFill>
                  <a:schemeClr val="accent5"/>
                </a:solidFill>
              </a:rPr>
              <a:t>Drop ins at Local Groups and Organisations</a:t>
            </a:r>
          </a:p>
          <a:p>
            <a:pPr marL="285750" indent="-285750">
              <a:buFont typeface="Wingdings" panose="05000000000000000000" pitchFamily="2" charset="2"/>
              <a:buChar char="Ø"/>
            </a:pPr>
            <a:r>
              <a:rPr lang="en-GB" sz="3100" dirty="0">
                <a:solidFill>
                  <a:schemeClr val="accent5"/>
                </a:solidFill>
              </a:rPr>
              <a:t>Ukraine Support Team </a:t>
            </a:r>
          </a:p>
          <a:p>
            <a:pPr marL="285750" indent="-285750">
              <a:buFont typeface="Wingdings" panose="05000000000000000000" pitchFamily="2" charset="2"/>
              <a:buChar char="Ø"/>
            </a:pPr>
            <a:r>
              <a:rPr lang="en-GB" sz="3100" dirty="0">
                <a:solidFill>
                  <a:schemeClr val="accent5"/>
                </a:solidFill>
              </a:rPr>
              <a:t>Homeless – Supported Accommodation </a:t>
            </a:r>
          </a:p>
          <a:p>
            <a:pPr marL="285750" indent="-285750">
              <a:buFont typeface="Wingdings" panose="05000000000000000000" pitchFamily="2" charset="2"/>
              <a:buChar char="Ø"/>
            </a:pPr>
            <a:r>
              <a:rPr lang="en-GB" sz="3100" dirty="0">
                <a:solidFill>
                  <a:schemeClr val="accent5"/>
                </a:solidFill>
              </a:rPr>
              <a:t>NHS – various services </a:t>
            </a:r>
          </a:p>
          <a:p>
            <a:pPr marL="285750" indent="-285750">
              <a:buFont typeface="Wingdings" panose="05000000000000000000" pitchFamily="2" charset="2"/>
              <a:buChar char="Ø"/>
            </a:pPr>
            <a:r>
              <a:rPr lang="en-GB" sz="3100" dirty="0">
                <a:solidFill>
                  <a:schemeClr val="accent5"/>
                </a:solidFill>
              </a:rPr>
              <a:t>Libraries </a:t>
            </a:r>
          </a:p>
          <a:p>
            <a:pPr marL="285750" indent="-285750">
              <a:buFont typeface="Wingdings" panose="05000000000000000000" pitchFamily="2" charset="2"/>
              <a:buChar char="Ø"/>
            </a:pPr>
            <a:r>
              <a:rPr lang="en-GB" sz="3100" dirty="0">
                <a:solidFill>
                  <a:schemeClr val="accent5"/>
                </a:solidFill>
              </a:rPr>
              <a:t>Home visits for our most vulnerable residents in South Ayrshire </a:t>
            </a:r>
          </a:p>
          <a:p>
            <a:endParaRPr lang="en-GB" sz="1800" dirty="0"/>
          </a:p>
          <a:p>
            <a:endParaRPr lang="en-GB" sz="1800" dirty="0"/>
          </a:p>
          <a:p>
            <a:endParaRPr lang="en-GB" dirty="0"/>
          </a:p>
        </p:txBody>
      </p:sp>
      <p:pic>
        <p:nvPicPr>
          <p:cNvPr id="4" name="Picture 3" descr="Corporate logo">
            <a:extLst>
              <a:ext uri="{FF2B5EF4-FFF2-40B4-BE49-F238E27FC236}">
                <a16:creationId xmlns:a16="http://schemas.microsoft.com/office/drawing/2014/main" id="{E1C33B4D-838E-478C-90F1-0C55229B99F4}"/>
              </a:ext>
            </a:extLst>
          </p:cNvPr>
          <p:cNvPicPr>
            <a:picLocks noChangeAspect="1"/>
          </p:cNvPicPr>
          <p:nvPr/>
        </p:nvPicPr>
        <p:blipFill>
          <a:blip r:embed="rId2"/>
          <a:stretch>
            <a:fillRect/>
          </a:stretch>
        </p:blipFill>
        <p:spPr>
          <a:xfrm>
            <a:off x="8013534" y="1395454"/>
            <a:ext cx="3337006" cy="2414753"/>
          </a:xfrm>
          <a:prstGeom prst="rect">
            <a:avLst/>
          </a:prstGeom>
        </p:spPr>
      </p:pic>
      <p:pic>
        <p:nvPicPr>
          <p:cNvPr id="5" name="Picture 4">
            <a:extLst>
              <a:ext uri="{FF2B5EF4-FFF2-40B4-BE49-F238E27FC236}">
                <a16:creationId xmlns:a16="http://schemas.microsoft.com/office/drawing/2014/main" id="{31C79BD4-FAF2-4804-9063-51C27FFD941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188387" y="3665688"/>
            <a:ext cx="2987299" cy="2993395"/>
          </a:xfrm>
          <a:prstGeom prst="rect">
            <a:avLst/>
          </a:prstGeom>
        </p:spPr>
      </p:pic>
    </p:spTree>
    <p:extLst>
      <p:ext uri="{BB962C8B-B14F-4D97-AF65-F5344CB8AC3E}">
        <p14:creationId xmlns:p14="http://schemas.microsoft.com/office/powerpoint/2010/main" val="1135993269"/>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7F3750-9ED4-49ED-A4BA-8E625F726E91}"/>
              </a:ext>
              <a:ext uri="{C183D7F6-B498-43B3-948B-1728B52AA6E4}">
                <adec:decorative xmlns:adec="http://schemas.microsoft.com/office/drawing/2017/decorative" val="1"/>
              </a:ext>
            </a:extLst>
          </p:cNvPr>
          <p:cNvSpPr>
            <a:spLocks noGrp="1"/>
          </p:cNvSpPr>
          <p:nvPr>
            <p:ph type="title"/>
          </p:nvPr>
        </p:nvSpPr>
        <p:spPr>
          <a:xfrm>
            <a:off x="546339" y="95416"/>
            <a:ext cx="7882044" cy="850789"/>
          </a:xfrm>
        </p:spPr>
        <p:txBody>
          <a:bodyPr>
            <a:normAutofit fontScale="90000"/>
          </a:bodyPr>
          <a:lstStyle/>
          <a:p>
            <a:r>
              <a:rPr lang="en-GB" dirty="0"/>
              <a:t>Community Team Locations…</a:t>
            </a:r>
            <a:br>
              <a:rPr lang="en-GB" dirty="0"/>
            </a:br>
            <a:r>
              <a:rPr lang="en-GB" dirty="0"/>
              <a:t>and Growing!</a:t>
            </a:r>
          </a:p>
        </p:txBody>
      </p:sp>
      <p:sp>
        <p:nvSpPr>
          <p:cNvPr id="6" name="TextBox 5">
            <a:extLst>
              <a:ext uri="{FF2B5EF4-FFF2-40B4-BE49-F238E27FC236}">
                <a16:creationId xmlns:a16="http://schemas.microsoft.com/office/drawing/2014/main" id="{4B7841CD-84B1-412A-A2BD-F79FEA1A5F19}"/>
              </a:ext>
              <a:ext uri="{C183D7F6-B498-43B3-948B-1728B52AA6E4}">
                <adec:decorative xmlns:adec="http://schemas.microsoft.com/office/drawing/2017/decorative" val="1"/>
              </a:ext>
            </a:extLst>
          </p:cNvPr>
          <p:cNvSpPr txBox="1"/>
          <p:nvPr/>
        </p:nvSpPr>
        <p:spPr>
          <a:xfrm>
            <a:off x="4561129" y="1729387"/>
            <a:ext cx="3069742" cy="24860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nSpc>
                <a:spcPct val="107000"/>
              </a:lnSpc>
              <a:spcAft>
                <a:spcPts val="800"/>
              </a:spcAft>
            </a:pPr>
            <a:r>
              <a:rPr lang="en-GB" sz="1800" dirty="0">
                <a:solidFill>
                  <a:schemeClr val="accent5"/>
                </a:solidFill>
              </a:rPr>
              <a:t>Girvan Foodbank </a:t>
            </a:r>
          </a:p>
          <a:p>
            <a:pPr>
              <a:lnSpc>
                <a:spcPct val="107000"/>
              </a:lnSpc>
              <a:spcAft>
                <a:spcPts val="800"/>
              </a:spcAft>
            </a:pPr>
            <a:r>
              <a:rPr lang="en-GB" sz="1800" dirty="0">
                <a:solidFill>
                  <a:schemeClr val="accent5"/>
                </a:solidFill>
              </a:rPr>
              <a:t>Girvan Food Pantry </a:t>
            </a:r>
          </a:p>
          <a:p>
            <a:pPr>
              <a:lnSpc>
                <a:spcPct val="107000"/>
              </a:lnSpc>
              <a:spcAft>
                <a:spcPts val="800"/>
              </a:spcAft>
            </a:pPr>
            <a:r>
              <a:rPr lang="en-GB" sz="1800" dirty="0" err="1">
                <a:solidFill>
                  <a:schemeClr val="accent5"/>
                </a:solidFill>
              </a:rPr>
              <a:t>Glendoune</a:t>
            </a:r>
            <a:r>
              <a:rPr lang="en-GB" sz="1800" dirty="0">
                <a:solidFill>
                  <a:schemeClr val="accent5"/>
                </a:solidFill>
              </a:rPr>
              <a:t> Centre</a:t>
            </a:r>
          </a:p>
          <a:p>
            <a:pPr>
              <a:lnSpc>
                <a:spcPct val="107000"/>
              </a:lnSpc>
              <a:spcAft>
                <a:spcPts val="800"/>
              </a:spcAft>
            </a:pPr>
            <a:r>
              <a:rPr lang="en-GB" sz="1800" dirty="0">
                <a:solidFill>
                  <a:schemeClr val="accent5"/>
                </a:solidFill>
              </a:rPr>
              <a:t>Maybole Foodbank</a:t>
            </a:r>
          </a:p>
          <a:p>
            <a:pPr>
              <a:lnSpc>
                <a:spcPct val="107000"/>
              </a:lnSpc>
              <a:spcAft>
                <a:spcPts val="800"/>
              </a:spcAft>
            </a:pPr>
            <a:r>
              <a:rPr lang="en-GB" sz="1800" dirty="0">
                <a:solidFill>
                  <a:schemeClr val="accent5"/>
                </a:solidFill>
              </a:rPr>
              <a:t>Southside Church Foodbank</a:t>
            </a:r>
          </a:p>
          <a:p>
            <a:pPr>
              <a:lnSpc>
                <a:spcPct val="107000"/>
              </a:lnSpc>
              <a:spcAft>
                <a:spcPts val="800"/>
              </a:spcAft>
            </a:pPr>
            <a:r>
              <a:rPr lang="en-GB" sz="1800" dirty="0">
                <a:solidFill>
                  <a:schemeClr val="accent5"/>
                </a:solidFill>
              </a:rPr>
              <a:t>Lochside Church Foodbank</a:t>
            </a:r>
          </a:p>
        </p:txBody>
      </p:sp>
      <p:sp>
        <p:nvSpPr>
          <p:cNvPr id="7" name="TextBox 6">
            <a:extLst>
              <a:ext uri="{FF2B5EF4-FFF2-40B4-BE49-F238E27FC236}">
                <a16:creationId xmlns:a16="http://schemas.microsoft.com/office/drawing/2014/main" id="{4F5277A6-083E-47AF-8C03-1858E002DD1D}"/>
              </a:ext>
              <a:ext uri="{C183D7F6-B498-43B3-948B-1728B52AA6E4}">
                <adec:decorative xmlns:adec="http://schemas.microsoft.com/office/drawing/2017/decorative" val="1"/>
              </a:ext>
            </a:extLst>
          </p:cNvPr>
          <p:cNvSpPr txBox="1"/>
          <p:nvPr/>
        </p:nvSpPr>
        <p:spPr>
          <a:xfrm>
            <a:off x="8929489" y="1823719"/>
            <a:ext cx="3017520" cy="2087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nSpc>
                <a:spcPct val="107000"/>
              </a:lnSpc>
              <a:spcAft>
                <a:spcPts val="800"/>
              </a:spcAft>
            </a:pPr>
            <a:r>
              <a:rPr lang="en-GB" sz="1800" dirty="0">
                <a:solidFill>
                  <a:schemeClr val="accent5"/>
                </a:solidFill>
              </a:rPr>
              <a:t>Castlehill Church</a:t>
            </a:r>
          </a:p>
          <a:p>
            <a:pPr>
              <a:lnSpc>
                <a:spcPct val="107000"/>
              </a:lnSpc>
              <a:spcAft>
                <a:spcPts val="800"/>
              </a:spcAft>
            </a:pPr>
            <a:r>
              <a:rPr lang="en-GB" sz="1800" dirty="0">
                <a:solidFill>
                  <a:schemeClr val="accent5"/>
                </a:solidFill>
              </a:rPr>
              <a:t>Care and Share</a:t>
            </a:r>
          </a:p>
          <a:p>
            <a:pPr>
              <a:lnSpc>
                <a:spcPct val="107000"/>
              </a:lnSpc>
              <a:spcAft>
                <a:spcPts val="800"/>
              </a:spcAft>
            </a:pPr>
            <a:r>
              <a:rPr lang="en-GB" sz="1800" dirty="0">
                <a:solidFill>
                  <a:schemeClr val="accent5"/>
                </a:solidFill>
              </a:rPr>
              <a:t>Ayr Food Pantry</a:t>
            </a:r>
          </a:p>
          <a:p>
            <a:pPr>
              <a:lnSpc>
                <a:spcPct val="107000"/>
              </a:lnSpc>
              <a:spcAft>
                <a:spcPts val="800"/>
              </a:spcAft>
            </a:pPr>
            <a:r>
              <a:rPr lang="en-GB" sz="1800" dirty="0">
                <a:solidFill>
                  <a:schemeClr val="accent5"/>
                </a:solidFill>
              </a:rPr>
              <a:t>Newton Primary</a:t>
            </a:r>
          </a:p>
          <a:p>
            <a:pPr>
              <a:lnSpc>
                <a:spcPct val="107000"/>
              </a:lnSpc>
              <a:spcAft>
                <a:spcPts val="800"/>
              </a:spcAft>
            </a:pPr>
            <a:r>
              <a:rPr lang="en-GB" sz="1800" dirty="0">
                <a:solidFill>
                  <a:schemeClr val="accent5"/>
                </a:solidFill>
              </a:rPr>
              <a:t>Prestwick Food Bank </a:t>
            </a:r>
          </a:p>
        </p:txBody>
      </p:sp>
      <p:sp>
        <p:nvSpPr>
          <p:cNvPr id="9" name="TextBox 8">
            <a:extLst>
              <a:ext uri="{FF2B5EF4-FFF2-40B4-BE49-F238E27FC236}">
                <a16:creationId xmlns:a16="http://schemas.microsoft.com/office/drawing/2014/main" id="{BD1057C2-E943-4294-A3AB-0DC718151BDA}"/>
              </a:ext>
              <a:ext uri="{C183D7F6-B498-43B3-948B-1728B52AA6E4}">
                <adec:decorative xmlns:adec="http://schemas.microsoft.com/office/drawing/2017/decorative" val="1"/>
              </a:ext>
            </a:extLst>
          </p:cNvPr>
          <p:cNvSpPr txBox="1"/>
          <p:nvPr/>
        </p:nvSpPr>
        <p:spPr>
          <a:xfrm>
            <a:off x="369682" y="1823719"/>
            <a:ext cx="3092334" cy="24860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nSpc>
                <a:spcPct val="107000"/>
              </a:lnSpc>
              <a:spcAft>
                <a:spcPts val="800"/>
              </a:spcAft>
            </a:pPr>
            <a:r>
              <a:rPr lang="en-GB" sz="1800" dirty="0">
                <a:solidFill>
                  <a:schemeClr val="accent5"/>
                </a:solidFill>
              </a:rPr>
              <a:t>Troon Old Parish Church </a:t>
            </a:r>
          </a:p>
          <a:p>
            <a:pPr>
              <a:lnSpc>
                <a:spcPct val="107000"/>
              </a:lnSpc>
              <a:spcAft>
                <a:spcPts val="800"/>
              </a:spcAft>
            </a:pPr>
            <a:r>
              <a:rPr lang="en-GB" sz="1800" dirty="0">
                <a:solidFill>
                  <a:schemeClr val="accent5"/>
                </a:solidFill>
              </a:rPr>
              <a:t>Dundonald Foodbank </a:t>
            </a:r>
          </a:p>
          <a:p>
            <a:pPr>
              <a:lnSpc>
                <a:spcPct val="107000"/>
              </a:lnSpc>
              <a:spcAft>
                <a:spcPts val="800"/>
              </a:spcAft>
            </a:pPr>
            <a:r>
              <a:rPr lang="en-GB" sz="1800" dirty="0">
                <a:solidFill>
                  <a:schemeClr val="accent5"/>
                </a:solidFill>
              </a:rPr>
              <a:t>Prestwick Library </a:t>
            </a:r>
          </a:p>
          <a:p>
            <a:pPr>
              <a:lnSpc>
                <a:spcPct val="107000"/>
              </a:lnSpc>
              <a:spcAft>
                <a:spcPts val="800"/>
              </a:spcAft>
            </a:pPr>
            <a:r>
              <a:rPr lang="en-GB" sz="1800" dirty="0">
                <a:solidFill>
                  <a:schemeClr val="accent5"/>
                </a:solidFill>
              </a:rPr>
              <a:t>Troon Library</a:t>
            </a:r>
          </a:p>
          <a:p>
            <a:pPr>
              <a:lnSpc>
                <a:spcPct val="107000"/>
              </a:lnSpc>
              <a:spcAft>
                <a:spcPts val="800"/>
              </a:spcAft>
            </a:pPr>
            <a:r>
              <a:rPr lang="en-GB" sz="1800" dirty="0">
                <a:solidFill>
                  <a:schemeClr val="accent5"/>
                </a:solidFill>
              </a:rPr>
              <a:t>Secession House</a:t>
            </a:r>
          </a:p>
          <a:p>
            <a:pPr>
              <a:lnSpc>
                <a:spcPct val="107000"/>
              </a:lnSpc>
              <a:spcAft>
                <a:spcPts val="800"/>
              </a:spcAft>
            </a:pPr>
            <a:r>
              <a:rPr lang="en-GB" sz="1800" dirty="0" err="1">
                <a:solidFill>
                  <a:schemeClr val="accent5"/>
                </a:solidFill>
              </a:rPr>
              <a:t>Annbank</a:t>
            </a:r>
            <a:r>
              <a:rPr lang="en-GB" sz="1800" dirty="0">
                <a:solidFill>
                  <a:schemeClr val="accent5"/>
                </a:solidFill>
              </a:rPr>
              <a:t> Parish Church</a:t>
            </a:r>
          </a:p>
        </p:txBody>
      </p:sp>
      <p:pic>
        <p:nvPicPr>
          <p:cNvPr id="10" name="Picture 9">
            <a:extLst>
              <a:ext uri="{FF2B5EF4-FFF2-40B4-BE49-F238E27FC236}">
                <a16:creationId xmlns:a16="http://schemas.microsoft.com/office/drawing/2014/main" id="{E72BFE3A-2FDD-47CD-B899-D5ACA6F19EBC}"/>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173161" y="4969831"/>
            <a:ext cx="1646063" cy="1639966"/>
          </a:xfrm>
          <a:prstGeom prst="rect">
            <a:avLst/>
          </a:prstGeom>
        </p:spPr>
      </p:pic>
      <p:pic>
        <p:nvPicPr>
          <p:cNvPr id="11" name="Picture 10">
            <a:extLst>
              <a:ext uri="{FF2B5EF4-FFF2-40B4-BE49-F238E27FC236}">
                <a16:creationId xmlns:a16="http://schemas.microsoft.com/office/drawing/2014/main" id="{D95850DE-D42F-4751-B286-145CBACB337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784763" y="4745388"/>
            <a:ext cx="2679060" cy="1935963"/>
          </a:xfrm>
          <a:prstGeom prst="rect">
            <a:avLst/>
          </a:prstGeom>
        </p:spPr>
      </p:pic>
    </p:spTree>
    <p:extLst>
      <p:ext uri="{BB962C8B-B14F-4D97-AF65-F5344CB8AC3E}">
        <p14:creationId xmlns:p14="http://schemas.microsoft.com/office/powerpoint/2010/main" val="1895665924"/>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3C84A8FB-3BF1-48C3-B27D-660CDEB8510A}"/>
              </a:ext>
              <a:ext uri="{C183D7F6-B498-43B3-948B-1728B52AA6E4}">
                <adec:decorative xmlns:adec="http://schemas.microsoft.com/office/drawing/2017/decorative" val="1"/>
              </a:ext>
            </a:extLst>
          </p:cNvPr>
          <p:cNvSpPr/>
          <p:nvPr/>
        </p:nvSpPr>
        <p:spPr>
          <a:xfrm>
            <a:off x="7846611" y="1357024"/>
            <a:ext cx="3700007" cy="2064688"/>
          </a:xfrm>
          <a:prstGeom prst="roundRect">
            <a:avLst/>
          </a:prstGeom>
          <a:solidFill>
            <a:schemeClr val="accent1"/>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latin typeface="+mj-lt"/>
              <a:ea typeface="+mj-ea"/>
              <a:cs typeface="+mj-cs"/>
              <a:sym typeface="Arial"/>
            </a:endParaRPr>
          </a:p>
        </p:txBody>
      </p:sp>
      <p:sp>
        <p:nvSpPr>
          <p:cNvPr id="17" name="Rectangle: Rounded Corners 16">
            <a:extLst>
              <a:ext uri="{FF2B5EF4-FFF2-40B4-BE49-F238E27FC236}">
                <a16:creationId xmlns:a16="http://schemas.microsoft.com/office/drawing/2014/main" id="{4865A7DC-E7E2-4836-8F39-32FB216BF547}"/>
              </a:ext>
              <a:ext uri="{C183D7F6-B498-43B3-948B-1728B52AA6E4}">
                <adec:decorative xmlns:adec="http://schemas.microsoft.com/office/drawing/2017/decorative" val="1"/>
              </a:ext>
            </a:extLst>
          </p:cNvPr>
          <p:cNvSpPr/>
          <p:nvPr/>
        </p:nvSpPr>
        <p:spPr>
          <a:xfrm>
            <a:off x="7846611" y="4410109"/>
            <a:ext cx="3436291" cy="1940955"/>
          </a:xfrm>
          <a:prstGeom prst="roundRect">
            <a:avLst/>
          </a:prstGeom>
          <a:solidFill>
            <a:schemeClr val="accent1"/>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GB" sz="1800" b="1" i="0" u="none" strike="noStrike" cap="none" spc="0" normalizeH="0" baseline="0" dirty="0">
                <a:ln>
                  <a:noFill/>
                </a:ln>
                <a:effectLst/>
                <a:uFillTx/>
                <a:latin typeface="+mj-lt"/>
                <a:ea typeface="+mj-ea"/>
                <a:cs typeface="+mj-cs"/>
                <a:sym typeface="Arial"/>
              </a:rPr>
              <a:t>Email</a:t>
            </a:r>
          </a:p>
          <a:p>
            <a:pPr marL="0" marR="0" indent="0" algn="ctr"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j-lt"/>
              <a:ea typeface="+mj-ea"/>
              <a:cs typeface="+mj-cs"/>
              <a:sym typeface="Arial"/>
            </a:endParaRPr>
          </a:p>
          <a:p>
            <a:pPr marL="0" marR="0" indent="0" algn="ctr" defTabSz="457200" rtl="0" fontAlgn="auto" latinLnBrk="0" hangingPunct="0">
              <a:lnSpc>
                <a:spcPct val="100000"/>
              </a:lnSpc>
              <a:spcBef>
                <a:spcPts val="0"/>
              </a:spcBef>
              <a:spcAft>
                <a:spcPts val="0"/>
              </a:spcAft>
              <a:buClrTx/>
              <a:buSzTx/>
              <a:buFontTx/>
              <a:buNone/>
              <a:tabLst/>
            </a:pPr>
            <a:r>
              <a:rPr kumimoji="0" lang="en-GB" b="0" i="0" u="none" strike="noStrike" cap="none" spc="0" normalizeH="0" baseline="0" dirty="0">
                <a:ln>
                  <a:noFill/>
                </a:ln>
                <a:effectLst/>
                <a:uFillTx/>
                <a:latin typeface="+mj-lt"/>
                <a:ea typeface="+mj-ea"/>
                <a:cs typeface="+mj-cs"/>
                <a:sym typeface="Arial"/>
                <a:hlinkClick r:id="rId2">
                  <a:extLst>
                    <a:ext uri="{A12FA001-AC4F-418D-AE19-62706E023703}">
                      <ahyp:hlinkClr xmlns:ahyp="http://schemas.microsoft.com/office/drawing/2018/hyperlinkcolor" val="tx"/>
                    </a:ext>
                  </a:extLst>
                </a:hlinkClick>
              </a:rPr>
              <a:t>informationandadvicehub@south-ayrshire.gov.uk</a:t>
            </a:r>
            <a:endParaRPr lang="en-GB" dirty="0">
              <a:latin typeface="+mj-lt"/>
              <a:ea typeface="+mj-ea"/>
              <a:cs typeface="+mj-cs"/>
              <a:sym typeface="Arial"/>
            </a:endParaRPr>
          </a:p>
          <a:p>
            <a:pPr marL="0" marR="0" indent="0" algn="ctr"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j-lt"/>
              <a:ea typeface="+mj-ea"/>
              <a:cs typeface="+mj-cs"/>
              <a:sym typeface="Arial"/>
            </a:endParaRPr>
          </a:p>
          <a:p>
            <a:pPr marL="0" marR="0" indent="0" algn="ctr"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j-lt"/>
              <a:ea typeface="+mj-ea"/>
              <a:cs typeface="+mj-cs"/>
              <a:sym typeface="Arial"/>
            </a:endParaRPr>
          </a:p>
        </p:txBody>
      </p:sp>
      <p:sp>
        <p:nvSpPr>
          <p:cNvPr id="18" name="Rectangle: Rounded Corners 17">
            <a:extLst>
              <a:ext uri="{FF2B5EF4-FFF2-40B4-BE49-F238E27FC236}">
                <a16:creationId xmlns:a16="http://schemas.microsoft.com/office/drawing/2014/main" id="{DF0204B3-6A02-4652-910B-BF613FD5E3F6}"/>
              </a:ext>
              <a:ext uri="{C183D7F6-B498-43B3-948B-1728B52AA6E4}">
                <adec:decorative xmlns:adec="http://schemas.microsoft.com/office/drawing/2017/decorative" val="1"/>
              </a:ext>
            </a:extLst>
          </p:cNvPr>
          <p:cNvSpPr/>
          <p:nvPr/>
        </p:nvSpPr>
        <p:spPr>
          <a:xfrm>
            <a:off x="2926076" y="4676443"/>
            <a:ext cx="3700007" cy="1634488"/>
          </a:xfrm>
          <a:prstGeom prst="roundRect">
            <a:avLst/>
          </a:prstGeom>
          <a:solidFill>
            <a:schemeClr val="accent1"/>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GB" sz="1800" b="1" i="0" u="none" strike="noStrike" cap="none" spc="0" normalizeH="0" baseline="0" dirty="0">
                <a:ln>
                  <a:noFill/>
                </a:ln>
                <a:solidFill>
                  <a:srgbClr val="000000"/>
                </a:solidFill>
                <a:effectLst/>
                <a:uFillTx/>
                <a:latin typeface="+mj-lt"/>
                <a:ea typeface="+mj-ea"/>
                <a:cs typeface="+mj-cs"/>
                <a:sym typeface="Arial"/>
              </a:rPr>
              <a:t>Text </a:t>
            </a:r>
          </a:p>
          <a:p>
            <a:pPr marL="0" marR="0" indent="0" algn="l" defTabSz="457200" rtl="0" fontAlgn="auto" latinLnBrk="0" hangingPunct="0">
              <a:lnSpc>
                <a:spcPct val="100000"/>
              </a:lnSpc>
              <a:spcBef>
                <a:spcPts val="0"/>
              </a:spcBef>
              <a:spcAft>
                <a:spcPts val="0"/>
              </a:spcAft>
              <a:buClrTx/>
              <a:buSzTx/>
              <a:buFontTx/>
              <a:buNone/>
              <a:tabLst/>
            </a:pPr>
            <a:endParaRPr kumimoji="0" lang="en-GB" sz="1800" b="1" i="0" u="none" strike="noStrike" cap="none" spc="0" normalizeH="0" baseline="0" dirty="0">
              <a:ln>
                <a:noFill/>
              </a:ln>
              <a:solidFill>
                <a:srgbClr val="000000"/>
              </a:solidFill>
              <a:effectLst/>
              <a:uFillTx/>
              <a:latin typeface="+mj-lt"/>
              <a:ea typeface="+mj-ea"/>
              <a:cs typeface="+mj-cs"/>
              <a:sym typeface="Arial"/>
            </a:endParaRPr>
          </a:p>
          <a:p>
            <a:pPr marL="0" marR="0" indent="0" algn="l" defTabSz="457200" rtl="0" fontAlgn="auto" latinLnBrk="0" hangingPunct="0">
              <a:lnSpc>
                <a:spcPct val="100000"/>
              </a:lnSpc>
              <a:spcBef>
                <a:spcPts val="0"/>
              </a:spcBef>
              <a:spcAft>
                <a:spcPts val="0"/>
              </a:spcAft>
              <a:buClrTx/>
              <a:buSzTx/>
              <a:buFontTx/>
              <a:buNone/>
              <a:tabLst/>
            </a:pPr>
            <a:r>
              <a:rPr kumimoji="0" lang="en-GB" sz="1800" b="0" i="0" u="none" strike="noStrike" cap="none" spc="0" normalizeH="0" baseline="0" dirty="0">
                <a:ln>
                  <a:noFill/>
                </a:ln>
                <a:solidFill>
                  <a:srgbClr val="000000"/>
                </a:solidFill>
                <a:effectLst/>
                <a:uFillTx/>
                <a:latin typeface="+mj-lt"/>
                <a:ea typeface="+mj-ea"/>
                <a:cs typeface="+mj-cs"/>
                <a:sym typeface="Arial"/>
              </a:rPr>
              <a:t>Text us on 07491163382, please include your name, a brief description of your enquiry. </a:t>
            </a:r>
          </a:p>
        </p:txBody>
      </p:sp>
      <p:sp>
        <p:nvSpPr>
          <p:cNvPr id="19" name="Rectangle: Rounded Corners 18">
            <a:extLst>
              <a:ext uri="{FF2B5EF4-FFF2-40B4-BE49-F238E27FC236}">
                <a16:creationId xmlns:a16="http://schemas.microsoft.com/office/drawing/2014/main" id="{E271512A-E5B9-484B-B6C3-97DE2A132443}"/>
              </a:ext>
              <a:ext uri="{C183D7F6-B498-43B3-948B-1728B52AA6E4}">
                <adec:decorative xmlns:adec="http://schemas.microsoft.com/office/drawing/2017/decorative" val="1"/>
              </a:ext>
            </a:extLst>
          </p:cNvPr>
          <p:cNvSpPr/>
          <p:nvPr/>
        </p:nvSpPr>
        <p:spPr>
          <a:xfrm>
            <a:off x="2926076" y="1364312"/>
            <a:ext cx="3700007" cy="2064688"/>
          </a:xfrm>
          <a:prstGeom prst="roundRect">
            <a:avLst/>
          </a:prstGeom>
          <a:solidFill>
            <a:schemeClr val="accent1"/>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j-lt"/>
              <a:ea typeface="+mj-ea"/>
              <a:cs typeface="+mj-cs"/>
              <a:sym typeface="Arial"/>
            </a:endParaRPr>
          </a:p>
        </p:txBody>
      </p:sp>
      <p:pic>
        <p:nvPicPr>
          <p:cNvPr id="20" name="Picture 19">
            <a:extLst>
              <a:ext uri="{FF2B5EF4-FFF2-40B4-BE49-F238E27FC236}">
                <a16:creationId xmlns:a16="http://schemas.microsoft.com/office/drawing/2014/main" id="{05B3ECDC-8768-455D-9309-6E217A6FE0D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34522" y="3588026"/>
            <a:ext cx="2462997" cy="1039632"/>
          </a:xfrm>
          <a:prstGeom prst="rect">
            <a:avLst/>
          </a:prstGeom>
        </p:spPr>
      </p:pic>
      <p:pic>
        <p:nvPicPr>
          <p:cNvPr id="21" name="Picture 20">
            <a:extLst>
              <a:ext uri="{FF2B5EF4-FFF2-40B4-BE49-F238E27FC236}">
                <a16:creationId xmlns:a16="http://schemas.microsoft.com/office/drawing/2014/main" id="{64B5FF9C-4DF6-441C-A7C5-28747DF1E18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81771" y="1364312"/>
            <a:ext cx="1641281" cy="1641281"/>
          </a:xfrm>
          <a:prstGeom prst="rect">
            <a:avLst/>
          </a:prstGeom>
        </p:spPr>
      </p:pic>
      <p:sp>
        <p:nvSpPr>
          <p:cNvPr id="22" name="TextBox 21">
            <a:extLst>
              <a:ext uri="{FF2B5EF4-FFF2-40B4-BE49-F238E27FC236}">
                <a16:creationId xmlns:a16="http://schemas.microsoft.com/office/drawing/2014/main" id="{038D9A81-6025-4AEC-A71B-C77793A44230}"/>
              </a:ext>
              <a:ext uri="{C183D7F6-B498-43B3-948B-1728B52AA6E4}">
                <adec:decorative xmlns:adec="http://schemas.microsoft.com/office/drawing/2017/decorative" val="1"/>
              </a:ext>
            </a:extLst>
          </p:cNvPr>
          <p:cNvSpPr txBox="1"/>
          <p:nvPr/>
        </p:nvSpPr>
        <p:spPr>
          <a:xfrm>
            <a:off x="3249428" y="1519494"/>
            <a:ext cx="3053301" cy="17543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fontAlgn="base"/>
            <a:r>
              <a:rPr lang="en-GB" b="1" dirty="0"/>
              <a:t>Online Referrals</a:t>
            </a:r>
          </a:p>
          <a:p>
            <a:pPr fontAlgn="base"/>
            <a:endParaRPr lang="en-GB" b="1" dirty="0"/>
          </a:p>
          <a:p>
            <a:pPr fontAlgn="base"/>
            <a:r>
              <a:rPr lang="en-GB" dirty="0"/>
              <a:t>You can now make a referral for yourself or on behalf of someone else by completing our </a:t>
            </a:r>
            <a:r>
              <a:rPr lang="en-GB" dirty="0">
                <a:hlinkClick r:id="rId5"/>
              </a:rPr>
              <a:t>online referral form</a:t>
            </a:r>
            <a:endParaRPr lang="en-GB" dirty="0"/>
          </a:p>
        </p:txBody>
      </p:sp>
      <p:sp>
        <p:nvSpPr>
          <p:cNvPr id="24" name="TextBox 23">
            <a:extLst>
              <a:ext uri="{FF2B5EF4-FFF2-40B4-BE49-F238E27FC236}">
                <a16:creationId xmlns:a16="http://schemas.microsoft.com/office/drawing/2014/main" id="{C75ECD1F-F31C-4F23-B2AE-147EB12326D4}"/>
              </a:ext>
              <a:ext uri="{C183D7F6-B498-43B3-948B-1728B52AA6E4}">
                <adec:decorative xmlns:adec="http://schemas.microsoft.com/office/drawing/2017/decorative" val="1"/>
              </a:ext>
            </a:extLst>
          </p:cNvPr>
          <p:cNvSpPr txBox="1"/>
          <p:nvPr/>
        </p:nvSpPr>
        <p:spPr>
          <a:xfrm>
            <a:off x="8102380" y="1519494"/>
            <a:ext cx="3180522" cy="17543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GB" sz="1800" b="1" i="0" u="none" strike="noStrike" cap="none" spc="0" normalizeH="0" baseline="0" dirty="0">
                <a:ln>
                  <a:noFill/>
                </a:ln>
                <a:solidFill>
                  <a:srgbClr val="000000"/>
                </a:solidFill>
                <a:effectLst/>
                <a:uFillTx/>
                <a:latin typeface="+mj-lt"/>
                <a:ea typeface="+mj-ea"/>
                <a:cs typeface="+mj-cs"/>
                <a:sym typeface="Arial"/>
              </a:rPr>
              <a:t>Telephone</a:t>
            </a:r>
          </a:p>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j-lt"/>
              <a:ea typeface="+mj-ea"/>
              <a:cs typeface="+mj-cs"/>
              <a:sym typeface="Arial"/>
            </a:endParaRPr>
          </a:p>
          <a:p>
            <a:pPr marL="0" marR="0" indent="0" algn="l" defTabSz="457200" rtl="0" fontAlgn="auto" latinLnBrk="0" hangingPunct="0">
              <a:lnSpc>
                <a:spcPct val="100000"/>
              </a:lnSpc>
              <a:spcBef>
                <a:spcPts val="0"/>
              </a:spcBef>
              <a:spcAft>
                <a:spcPts val="0"/>
              </a:spcAft>
              <a:buClrTx/>
              <a:buSzTx/>
              <a:buFontTx/>
              <a:buNone/>
              <a:tabLst/>
            </a:pPr>
            <a:r>
              <a:rPr lang="en-GB" dirty="0">
                <a:sym typeface="Arial"/>
              </a:rPr>
              <a:t>Call us on 0300 123 0900. We are open Monday - Thursday 9am - 4.45pm and Friday 9am - 4pm. </a:t>
            </a:r>
          </a:p>
        </p:txBody>
      </p:sp>
      <p:sp>
        <p:nvSpPr>
          <p:cNvPr id="27" name="Title 26">
            <a:extLst>
              <a:ext uri="{FF2B5EF4-FFF2-40B4-BE49-F238E27FC236}">
                <a16:creationId xmlns:a16="http://schemas.microsoft.com/office/drawing/2014/main" id="{BCA3C604-A70B-4A61-9E8C-F10D4143A35E}"/>
              </a:ext>
              <a:ext uri="{C183D7F6-B498-43B3-948B-1728B52AA6E4}">
                <adec:decorative xmlns:adec="http://schemas.microsoft.com/office/drawing/2017/decorative" val="1"/>
              </a:ext>
            </a:extLst>
          </p:cNvPr>
          <p:cNvSpPr txBox="1">
            <a:spLocks noGrp="1"/>
          </p:cNvSpPr>
          <p:nvPr>
            <p:ph type="title" idx="4294967295"/>
          </p:nvPr>
        </p:nvSpPr>
        <p:spPr>
          <a:xfrm>
            <a:off x="699716" y="226406"/>
            <a:ext cx="8499943" cy="769439"/>
          </a:xfrm>
          <a:prstGeom prst="rect">
            <a:avLst/>
          </a:prstGeom>
          <a:noFill/>
          <a:ln w="12700" cap="flat">
            <a:noFill/>
            <a:prstDash/>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GB" sz="4400" b="1" i="0" u="none" strike="noStrike" kern="0" cap="none" spc="0" normalizeH="0" baseline="0" noProof="0" dirty="0">
                <a:ln>
                  <a:noFill/>
                </a:ln>
                <a:solidFill>
                  <a:srgbClr val="007DB2"/>
                </a:solidFill>
                <a:effectLst/>
                <a:uLnTx/>
                <a:uFillTx/>
                <a:latin typeface="Arial"/>
                <a:ea typeface="+mn-ea"/>
                <a:cs typeface="Arial"/>
                <a:sym typeface="Arial"/>
              </a:rPr>
              <a:t>How to contact us?</a:t>
            </a:r>
            <a:endParaRPr kumimoji="0" lang="en-GB" sz="4400" b="0" i="0" u="none" strike="noStrike" kern="1200" cap="none" spc="0" normalizeH="0" baseline="0" noProof="0" dirty="0">
              <a:ln>
                <a:noFill/>
              </a:ln>
              <a:solidFill>
                <a:srgbClr val="000000"/>
              </a:solidFill>
              <a:effectLst/>
              <a:uLnTx/>
              <a:uFillTx/>
              <a:latin typeface="+mj-lt"/>
              <a:ea typeface="+mj-ea"/>
              <a:cs typeface="+mj-cs"/>
              <a:sym typeface="Arial"/>
            </a:endParaRPr>
          </a:p>
        </p:txBody>
      </p:sp>
    </p:spTree>
    <p:extLst>
      <p:ext uri="{BB962C8B-B14F-4D97-AF65-F5344CB8AC3E}">
        <p14:creationId xmlns:p14="http://schemas.microsoft.com/office/powerpoint/2010/main" val="2366469924"/>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itle 4"/>
          <p:cNvSpPr txBox="1">
            <a:spLocks noGrp="1"/>
          </p:cNvSpPr>
          <p:nvPr>
            <p:ph type="ctrTitle"/>
          </p:nvPr>
        </p:nvSpPr>
        <p:spPr>
          <a:xfrm>
            <a:off x="500933" y="262393"/>
            <a:ext cx="9032696" cy="3166607"/>
          </a:xfrm>
          <a:prstGeom prst="rect">
            <a:avLst/>
          </a:prstGeom>
        </p:spPr>
        <p:txBody>
          <a:bodyPr>
            <a:normAutofit fontScale="90000"/>
          </a:bodyPr>
          <a:lstStyle/>
          <a:p>
            <a:pPr defTabSz="859536">
              <a:defRPr sz="4230"/>
            </a:pPr>
            <a:r>
              <a:rPr lang="en-GB" dirty="0"/>
              <a:t>South Ayrshire Council</a:t>
            </a:r>
            <a:br>
              <a:rPr lang="en-GB" dirty="0"/>
            </a:br>
            <a:br>
              <a:rPr lang="en-GB" dirty="0"/>
            </a:br>
            <a:r>
              <a:rPr lang="en-GB" dirty="0"/>
              <a:t>Information and Advice Hub </a:t>
            </a:r>
            <a:br>
              <a:rPr lang="en-GB" dirty="0"/>
            </a:br>
            <a:br>
              <a:rPr lang="en-GB" dirty="0"/>
            </a:br>
            <a:r>
              <a:rPr lang="en-GB" dirty="0"/>
              <a:t>Maximising Income through Welfare Benefits</a:t>
            </a:r>
          </a:p>
        </p:txBody>
      </p:sp>
      <p:pic>
        <p:nvPicPr>
          <p:cNvPr id="2" name="Picture 1" descr="service logo">
            <a:extLst>
              <a:ext uri="{FF2B5EF4-FFF2-40B4-BE49-F238E27FC236}">
                <a16:creationId xmlns:a16="http://schemas.microsoft.com/office/drawing/2014/main" id="{CA1FF0A8-097E-4568-8BE8-C4BD58A49D8E}"/>
              </a:ext>
            </a:extLst>
          </p:cNvPr>
          <p:cNvPicPr>
            <a:picLocks noChangeAspect="1"/>
          </p:cNvPicPr>
          <p:nvPr/>
        </p:nvPicPr>
        <p:blipFill>
          <a:blip r:embed="rId2"/>
          <a:stretch>
            <a:fillRect/>
          </a:stretch>
        </p:blipFill>
        <p:spPr>
          <a:xfrm>
            <a:off x="4770634" y="3726951"/>
            <a:ext cx="2992348" cy="2992348"/>
          </a:xfrm>
          <a:prstGeom prst="rect">
            <a:avLst/>
          </a:prstGeom>
        </p:spPr>
      </p:pic>
    </p:spTree>
    <p:extLst>
      <p:ext uri="{BB962C8B-B14F-4D97-AF65-F5344CB8AC3E}">
        <p14:creationId xmlns:p14="http://schemas.microsoft.com/office/powerpoint/2010/main" val="82731994"/>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8CE96-78F1-4A60-8DF2-335D6ED1D636}"/>
              </a:ext>
            </a:extLst>
          </p:cNvPr>
          <p:cNvSpPr>
            <a:spLocks noGrp="1"/>
          </p:cNvSpPr>
          <p:nvPr>
            <p:ph type="title"/>
          </p:nvPr>
        </p:nvSpPr>
        <p:spPr/>
        <p:txBody>
          <a:bodyPr>
            <a:normAutofit fontScale="90000"/>
          </a:bodyPr>
          <a:lstStyle/>
          <a:p>
            <a:r>
              <a:rPr lang="en-GB" dirty="0"/>
              <a:t>Maximising Income through Welfare Benefits</a:t>
            </a:r>
          </a:p>
        </p:txBody>
      </p:sp>
      <p:sp>
        <p:nvSpPr>
          <p:cNvPr id="3" name="Text Placeholder 2">
            <a:extLst>
              <a:ext uri="{FF2B5EF4-FFF2-40B4-BE49-F238E27FC236}">
                <a16:creationId xmlns:a16="http://schemas.microsoft.com/office/drawing/2014/main" id="{2A39F17D-80EC-4941-9888-0723C9A75AE6}"/>
              </a:ext>
            </a:extLst>
          </p:cNvPr>
          <p:cNvSpPr>
            <a:spLocks noGrp="1"/>
          </p:cNvSpPr>
          <p:nvPr>
            <p:ph type="body" idx="1"/>
          </p:nvPr>
        </p:nvSpPr>
        <p:spPr/>
        <p:txBody>
          <a:bodyPr/>
          <a:lstStyle/>
          <a:p>
            <a:pPr marL="285750" indent="-285750">
              <a:buFont typeface="Wingdings" panose="05000000000000000000" pitchFamily="2" charset="2"/>
              <a:buChar char="Ø"/>
            </a:pPr>
            <a:r>
              <a:rPr lang="en-GB" sz="1800" kern="1200" dirty="0">
                <a:solidFill>
                  <a:schemeClr val="accent5"/>
                </a:solidFill>
                <a:latin typeface="+mn-lt"/>
                <a:ea typeface="+mn-ea"/>
                <a:cs typeface="+mn-cs"/>
              </a:rPr>
              <a:t>What Benefits are available?</a:t>
            </a:r>
          </a:p>
          <a:p>
            <a:pPr marL="285750" indent="-285750">
              <a:buFont typeface="Wingdings" panose="05000000000000000000" pitchFamily="2" charset="2"/>
              <a:buChar char="Ø"/>
            </a:pPr>
            <a:endParaRPr lang="en-GB" sz="1800" kern="1200" dirty="0">
              <a:solidFill>
                <a:schemeClr val="accent5"/>
              </a:solidFill>
              <a:latin typeface="+mn-lt"/>
              <a:ea typeface="+mn-ea"/>
              <a:cs typeface="+mn-cs"/>
            </a:endParaRPr>
          </a:p>
          <a:p>
            <a:pPr marL="285750" indent="-285750">
              <a:buFont typeface="Wingdings" panose="05000000000000000000" pitchFamily="2" charset="2"/>
              <a:buChar char="Ø"/>
            </a:pPr>
            <a:r>
              <a:rPr lang="en-GB" sz="1800" kern="1200" dirty="0">
                <a:solidFill>
                  <a:schemeClr val="accent5"/>
                </a:solidFill>
                <a:latin typeface="+mn-lt"/>
                <a:ea typeface="+mn-ea"/>
                <a:cs typeface="+mn-cs"/>
              </a:rPr>
              <a:t>Benefit Check </a:t>
            </a:r>
          </a:p>
          <a:p>
            <a:pPr marL="285750" indent="-285750">
              <a:buFont typeface="Wingdings" panose="05000000000000000000" pitchFamily="2" charset="2"/>
              <a:buChar char="Ø"/>
            </a:pPr>
            <a:endParaRPr lang="en-GB" sz="1800" kern="1200" dirty="0">
              <a:solidFill>
                <a:schemeClr val="accent5"/>
              </a:solidFill>
              <a:latin typeface="+mn-lt"/>
              <a:ea typeface="+mn-ea"/>
              <a:cs typeface="+mn-cs"/>
            </a:endParaRPr>
          </a:p>
          <a:p>
            <a:pPr marL="285750" indent="-285750">
              <a:buFont typeface="Wingdings" panose="05000000000000000000" pitchFamily="2" charset="2"/>
              <a:buChar char="Ø"/>
            </a:pPr>
            <a:r>
              <a:rPr lang="en-GB" sz="1800" kern="1200" dirty="0">
                <a:solidFill>
                  <a:schemeClr val="accent5"/>
                </a:solidFill>
                <a:latin typeface="+mn-lt"/>
                <a:ea typeface="+mn-ea"/>
                <a:cs typeface="+mn-cs"/>
              </a:rPr>
              <a:t>Better Off Calculations</a:t>
            </a:r>
          </a:p>
          <a:p>
            <a:pPr marL="285750" indent="-285750">
              <a:buFont typeface="Wingdings" panose="05000000000000000000" pitchFamily="2" charset="2"/>
              <a:buChar char="Ø"/>
            </a:pPr>
            <a:endParaRPr lang="en-GB" sz="1800" kern="1200" dirty="0">
              <a:solidFill>
                <a:schemeClr val="accent5"/>
              </a:solidFill>
              <a:latin typeface="+mn-lt"/>
              <a:ea typeface="+mn-ea"/>
              <a:cs typeface="+mn-cs"/>
            </a:endParaRPr>
          </a:p>
          <a:p>
            <a:pPr marL="285750" indent="-285750">
              <a:buFont typeface="Wingdings" panose="05000000000000000000" pitchFamily="2" charset="2"/>
              <a:buChar char="Ø"/>
            </a:pPr>
            <a:r>
              <a:rPr lang="en-GB" sz="1800" kern="1200" dirty="0">
                <a:solidFill>
                  <a:schemeClr val="accent5"/>
                </a:solidFill>
                <a:latin typeface="+mn-lt"/>
                <a:ea typeface="+mn-ea"/>
                <a:cs typeface="+mn-cs"/>
              </a:rPr>
              <a:t>Income Maximisation</a:t>
            </a:r>
          </a:p>
          <a:p>
            <a:endParaRPr lang="en-GB" dirty="0"/>
          </a:p>
          <a:p>
            <a:endParaRPr lang="en-GB" dirty="0"/>
          </a:p>
        </p:txBody>
      </p:sp>
      <p:pic>
        <p:nvPicPr>
          <p:cNvPr id="4" name="Picture 3" descr="Social Security Scotland Logo">
            <a:extLst>
              <a:ext uri="{FF2B5EF4-FFF2-40B4-BE49-F238E27FC236}">
                <a16:creationId xmlns:a16="http://schemas.microsoft.com/office/drawing/2014/main" id="{E5CC5796-818F-4127-90DF-27A0BFCEB5F6}"/>
              </a:ext>
            </a:extLst>
          </p:cNvPr>
          <p:cNvPicPr>
            <a:picLocks noChangeAspect="1"/>
          </p:cNvPicPr>
          <p:nvPr/>
        </p:nvPicPr>
        <p:blipFill>
          <a:blip r:embed="rId2"/>
          <a:stretch>
            <a:fillRect/>
          </a:stretch>
        </p:blipFill>
        <p:spPr>
          <a:xfrm>
            <a:off x="4255728" y="1671072"/>
            <a:ext cx="3727253" cy="2466062"/>
          </a:xfrm>
          <a:prstGeom prst="rect">
            <a:avLst/>
          </a:prstGeom>
        </p:spPr>
      </p:pic>
      <p:pic>
        <p:nvPicPr>
          <p:cNvPr id="5" name="Picture 4" descr="DWP logo">
            <a:extLst>
              <a:ext uri="{FF2B5EF4-FFF2-40B4-BE49-F238E27FC236}">
                <a16:creationId xmlns:a16="http://schemas.microsoft.com/office/drawing/2014/main" id="{7E12A8F0-FCDF-4FEF-9870-C710440EA7C7}"/>
              </a:ext>
            </a:extLst>
          </p:cNvPr>
          <p:cNvPicPr>
            <a:picLocks noChangeAspect="1"/>
          </p:cNvPicPr>
          <p:nvPr/>
        </p:nvPicPr>
        <p:blipFill>
          <a:blip r:embed="rId3"/>
          <a:stretch>
            <a:fillRect/>
          </a:stretch>
        </p:blipFill>
        <p:spPr>
          <a:xfrm>
            <a:off x="8492335" y="1801961"/>
            <a:ext cx="3124572" cy="2204284"/>
          </a:xfrm>
          <a:prstGeom prst="rect">
            <a:avLst/>
          </a:prstGeom>
        </p:spPr>
      </p:pic>
      <p:pic>
        <p:nvPicPr>
          <p:cNvPr id="6" name="Picture 5" descr="HM Revenue and Customs logo">
            <a:extLst>
              <a:ext uri="{FF2B5EF4-FFF2-40B4-BE49-F238E27FC236}">
                <a16:creationId xmlns:a16="http://schemas.microsoft.com/office/drawing/2014/main" id="{49AF0E58-4234-4346-A25C-AD031106566A}"/>
              </a:ext>
            </a:extLst>
          </p:cNvPr>
          <p:cNvPicPr>
            <a:picLocks noChangeAspect="1"/>
          </p:cNvPicPr>
          <p:nvPr/>
        </p:nvPicPr>
        <p:blipFill>
          <a:blip r:embed="rId4"/>
          <a:stretch>
            <a:fillRect/>
          </a:stretch>
        </p:blipFill>
        <p:spPr>
          <a:xfrm>
            <a:off x="3642157" y="3875356"/>
            <a:ext cx="3973000" cy="2866445"/>
          </a:xfrm>
          <a:prstGeom prst="rect">
            <a:avLst/>
          </a:prstGeom>
        </p:spPr>
      </p:pic>
      <p:pic>
        <p:nvPicPr>
          <p:cNvPr id="7" name="Picture 6" descr="corporate logo">
            <a:extLst>
              <a:ext uri="{FF2B5EF4-FFF2-40B4-BE49-F238E27FC236}">
                <a16:creationId xmlns:a16="http://schemas.microsoft.com/office/drawing/2014/main" id="{0D2323BA-DE24-4D21-9029-FCFB4DCBD0DA}"/>
              </a:ext>
            </a:extLst>
          </p:cNvPr>
          <p:cNvPicPr>
            <a:picLocks noChangeAspect="1"/>
          </p:cNvPicPr>
          <p:nvPr/>
        </p:nvPicPr>
        <p:blipFill>
          <a:blip r:embed="rId5"/>
          <a:stretch>
            <a:fillRect/>
          </a:stretch>
        </p:blipFill>
        <p:spPr>
          <a:xfrm>
            <a:off x="8492335" y="4206436"/>
            <a:ext cx="3046153" cy="2204284"/>
          </a:xfrm>
          <a:prstGeom prst="rect">
            <a:avLst/>
          </a:prstGeom>
        </p:spPr>
      </p:pic>
    </p:spTree>
    <p:extLst>
      <p:ext uri="{BB962C8B-B14F-4D97-AF65-F5344CB8AC3E}">
        <p14:creationId xmlns:p14="http://schemas.microsoft.com/office/powerpoint/2010/main" val="1775154951"/>
      </p:ext>
    </p:extLst>
  </p:cSld>
  <p:clrMapOvr>
    <a:masterClrMapping/>
  </p:clrMapOvr>
  <p:transition spd="med"/>
</p:sld>
</file>

<file path=ppt/theme/theme1.xml><?xml version="1.0" encoding="utf-8"?>
<a:theme xmlns:a="http://schemas.openxmlformats.org/drawingml/2006/main" name="1_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Arial"/>
        <a:ea typeface="Arial"/>
        <a:cs typeface="Arial"/>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1182</TotalTime>
  <Words>3019</Words>
  <Application>Microsoft Office PowerPoint</Application>
  <PresentationFormat>Widescreen</PresentationFormat>
  <Paragraphs>343</Paragraphs>
  <Slides>39</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39</vt:i4>
      </vt:variant>
    </vt:vector>
  </HeadingPairs>
  <TitlesOfParts>
    <vt:vector size="46" baseType="lpstr">
      <vt:lpstr>Arial</vt:lpstr>
      <vt:lpstr>Calibri</vt:lpstr>
      <vt:lpstr>Helvetica</vt:lpstr>
      <vt:lpstr>Roboto</vt:lpstr>
      <vt:lpstr>Times New Roman</vt:lpstr>
      <vt:lpstr>Wingdings</vt:lpstr>
      <vt:lpstr>1_Office Theme</vt:lpstr>
      <vt:lpstr>South Ayrshire Council  Information and Advice Hub   Webinar 2022 </vt:lpstr>
      <vt:lpstr>Information and Advice Hub Webinar 2022</vt:lpstr>
      <vt:lpstr>Who are we?  </vt:lpstr>
      <vt:lpstr>Information and Advice Hub Services </vt:lpstr>
      <vt:lpstr>Tackling Poverty and Disadvantage</vt:lpstr>
      <vt:lpstr>Community Team Locations… and Growing!</vt:lpstr>
      <vt:lpstr>How to contact us?</vt:lpstr>
      <vt:lpstr>South Ayrshire Council  Information and Advice Hub   Maximising Income through Welfare Benefits</vt:lpstr>
      <vt:lpstr>Maximising Income through Welfare Benefits</vt:lpstr>
      <vt:lpstr>Universal Credit </vt:lpstr>
      <vt:lpstr>Legacy Benefits </vt:lpstr>
      <vt:lpstr>Carers Allowance </vt:lpstr>
      <vt:lpstr>Social Security Scotland</vt:lpstr>
      <vt:lpstr>Child Disability Payment</vt:lpstr>
      <vt:lpstr>Child Disability Payments  </vt:lpstr>
      <vt:lpstr>Young Carer Grant </vt:lpstr>
      <vt:lpstr>Carers Allowance Supplement </vt:lpstr>
      <vt:lpstr>Scottish Child Payment </vt:lpstr>
      <vt:lpstr>Adult Disability Payment  </vt:lpstr>
      <vt:lpstr>Adult Disability Payment </vt:lpstr>
      <vt:lpstr>Adult Disability Payment cont.</vt:lpstr>
      <vt:lpstr>Disability Living Allowance  </vt:lpstr>
      <vt:lpstr>Personal Independence Payment </vt:lpstr>
      <vt:lpstr>Attendance Allowance  </vt:lpstr>
      <vt:lpstr> Case Study 1 </vt:lpstr>
      <vt:lpstr>Case Study 2 </vt:lpstr>
      <vt:lpstr>South Ayrshire Council  Information and Advice Hub   Managing Outgoings Through Effective Budget Planning</vt:lpstr>
      <vt:lpstr>Effective Budget Planning </vt:lpstr>
      <vt:lpstr>Creating a Budget </vt:lpstr>
      <vt:lpstr>Creating a Budget</vt:lpstr>
      <vt:lpstr>Creating a Budget cont.</vt:lpstr>
      <vt:lpstr>Budgeting Case Study</vt:lpstr>
      <vt:lpstr>Money Advice </vt:lpstr>
      <vt:lpstr>South Ayrshire Council  Information and Advice Hub   Addressing Fuel Poverty </vt:lpstr>
      <vt:lpstr>Addressing Fuel Poverty</vt:lpstr>
      <vt:lpstr>Addressing Fuel Poverty cont</vt:lpstr>
      <vt:lpstr>SAC Household Boost Fund </vt:lpstr>
      <vt:lpstr>SAC Household Boost Fund cont</vt:lpstr>
      <vt:lpstr>Summary and 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South Ayrshire Council  Information and Advice Hub</dc:title>
  <dc:creator>Kennedy, Gavin</dc:creator>
  <cp:lastModifiedBy>Kean, Helen</cp:lastModifiedBy>
  <cp:revision>56</cp:revision>
  <dcterms:created xsi:type="dcterms:W3CDTF">2021-12-09T08:50:19Z</dcterms:created>
  <dcterms:modified xsi:type="dcterms:W3CDTF">2022-12-19T10:03:27Z</dcterms:modified>
</cp:coreProperties>
</file>